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5" r:id="rId4"/>
    <p:sldId id="260"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ar Herzel" initials="HH" lastIdx="1" clrIdx="0">
    <p:extLst>
      <p:ext uri="{19B8F6BF-5375-455C-9EA6-DF929625EA0E}">
        <p15:presenceInfo xmlns:p15="http://schemas.microsoft.com/office/powerpoint/2012/main" userId="Harar Herz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112" d="100"/>
          <a:sy n="112" d="100"/>
        </p:scale>
        <p:origin x="5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0715-38B8-42FD-AF7A-2D6DF9FBC3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5B1F3C-850E-4FE4-8B3D-06F962A25B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DA5832-E8E3-4E6C-B66E-B4EAFCC4409C}"/>
              </a:ext>
            </a:extLst>
          </p:cNvPr>
          <p:cNvSpPr>
            <a:spLocks noGrp="1"/>
          </p:cNvSpPr>
          <p:nvPr>
            <p:ph type="dt" sz="half" idx="10"/>
          </p:nvPr>
        </p:nvSpPr>
        <p:spPr/>
        <p:txBody>
          <a:bodyPr/>
          <a:lstStyle/>
          <a:p>
            <a:fld id="{838BEBEA-3E99-41B4-994A-B5411588E2C1}" type="datetimeFigureOut">
              <a:rPr lang="en-US" smtClean="0"/>
              <a:t>4/6/24</a:t>
            </a:fld>
            <a:endParaRPr lang="en-US"/>
          </a:p>
        </p:txBody>
      </p:sp>
      <p:sp>
        <p:nvSpPr>
          <p:cNvPr id="5" name="Footer Placeholder 4">
            <a:extLst>
              <a:ext uri="{FF2B5EF4-FFF2-40B4-BE49-F238E27FC236}">
                <a16:creationId xmlns:a16="http://schemas.microsoft.com/office/drawing/2014/main" id="{4687D9B7-980B-46DE-AC4F-5D41AAE914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B01BB-BFAC-4450-8223-33D6801B463B}"/>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148149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06E7-FB6B-4ACF-95B7-CB37AC1BD5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F9B34D-9F15-4683-B3DE-47142BF113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66924-14D5-4162-AB8C-5AAB8840234C}"/>
              </a:ext>
            </a:extLst>
          </p:cNvPr>
          <p:cNvSpPr>
            <a:spLocks noGrp="1"/>
          </p:cNvSpPr>
          <p:nvPr>
            <p:ph type="dt" sz="half" idx="10"/>
          </p:nvPr>
        </p:nvSpPr>
        <p:spPr/>
        <p:txBody>
          <a:bodyPr/>
          <a:lstStyle/>
          <a:p>
            <a:fld id="{838BEBEA-3E99-41B4-994A-B5411588E2C1}" type="datetimeFigureOut">
              <a:rPr lang="en-US" smtClean="0"/>
              <a:t>4/6/24</a:t>
            </a:fld>
            <a:endParaRPr lang="en-US"/>
          </a:p>
        </p:txBody>
      </p:sp>
      <p:sp>
        <p:nvSpPr>
          <p:cNvPr id="5" name="Footer Placeholder 4">
            <a:extLst>
              <a:ext uri="{FF2B5EF4-FFF2-40B4-BE49-F238E27FC236}">
                <a16:creationId xmlns:a16="http://schemas.microsoft.com/office/drawing/2014/main" id="{5E39CA9A-4071-4ECB-AAA5-40C1BF2FE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CFB17-6801-4926-8BBB-67AF05A977C7}"/>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157316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2A52D-E567-47E0-8263-D8A8FCA678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3AD26E-A079-4173-94BC-C69EA98FA4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7FF03D-839D-4421-9C8E-76EE8215505A}"/>
              </a:ext>
            </a:extLst>
          </p:cNvPr>
          <p:cNvSpPr>
            <a:spLocks noGrp="1"/>
          </p:cNvSpPr>
          <p:nvPr>
            <p:ph type="dt" sz="half" idx="10"/>
          </p:nvPr>
        </p:nvSpPr>
        <p:spPr/>
        <p:txBody>
          <a:bodyPr/>
          <a:lstStyle/>
          <a:p>
            <a:fld id="{838BEBEA-3E99-41B4-994A-B5411588E2C1}" type="datetimeFigureOut">
              <a:rPr lang="en-US" smtClean="0"/>
              <a:t>4/6/24</a:t>
            </a:fld>
            <a:endParaRPr lang="en-US"/>
          </a:p>
        </p:txBody>
      </p:sp>
      <p:sp>
        <p:nvSpPr>
          <p:cNvPr id="5" name="Footer Placeholder 4">
            <a:extLst>
              <a:ext uri="{FF2B5EF4-FFF2-40B4-BE49-F238E27FC236}">
                <a16:creationId xmlns:a16="http://schemas.microsoft.com/office/drawing/2014/main" id="{4E7FE82F-4B52-4A8E-9AE2-90B73AF11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F88A2-7F32-417B-A9A4-7146DD5B8D26}"/>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190096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A9CC-0E8A-4C71-9FF8-1C459FEBBE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03E08E-6EB8-46DF-A1BB-C8D09100F8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A0846-A426-40F3-8058-19862D531634}"/>
              </a:ext>
            </a:extLst>
          </p:cNvPr>
          <p:cNvSpPr>
            <a:spLocks noGrp="1"/>
          </p:cNvSpPr>
          <p:nvPr>
            <p:ph type="dt" sz="half" idx="10"/>
          </p:nvPr>
        </p:nvSpPr>
        <p:spPr/>
        <p:txBody>
          <a:bodyPr/>
          <a:lstStyle/>
          <a:p>
            <a:fld id="{838BEBEA-3E99-41B4-994A-B5411588E2C1}" type="datetimeFigureOut">
              <a:rPr lang="en-US" smtClean="0"/>
              <a:t>4/6/24</a:t>
            </a:fld>
            <a:endParaRPr lang="en-US"/>
          </a:p>
        </p:txBody>
      </p:sp>
      <p:sp>
        <p:nvSpPr>
          <p:cNvPr id="5" name="Footer Placeholder 4">
            <a:extLst>
              <a:ext uri="{FF2B5EF4-FFF2-40B4-BE49-F238E27FC236}">
                <a16:creationId xmlns:a16="http://schemas.microsoft.com/office/drawing/2014/main" id="{F1AC7BF2-944B-473A-8FF3-8C715B31B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4B63D-97FF-4130-BEBA-670E9EE103F5}"/>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194655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CF44-4551-4DF6-8005-C24CD694CA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BE97DC-6CED-4547-968B-363E55157E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EF7BA6-177A-4852-B02F-95D160FED064}"/>
              </a:ext>
            </a:extLst>
          </p:cNvPr>
          <p:cNvSpPr>
            <a:spLocks noGrp="1"/>
          </p:cNvSpPr>
          <p:nvPr>
            <p:ph type="dt" sz="half" idx="10"/>
          </p:nvPr>
        </p:nvSpPr>
        <p:spPr/>
        <p:txBody>
          <a:bodyPr/>
          <a:lstStyle/>
          <a:p>
            <a:fld id="{838BEBEA-3E99-41B4-994A-B5411588E2C1}" type="datetimeFigureOut">
              <a:rPr lang="en-US" smtClean="0"/>
              <a:t>4/6/24</a:t>
            </a:fld>
            <a:endParaRPr lang="en-US"/>
          </a:p>
        </p:txBody>
      </p:sp>
      <p:sp>
        <p:nvSpPr>
          <p:cNvPr id="5" name="Footer Placeholder 4">
            <a:extLst>
              <a:ext uri="{FF2B5EF4-FFF2-40B4-BE49-F238E27FC236}">
                <a16:creationId xmlns:a16="http://schemas.microsoft.com/office/drawing/2014/main" id="{24D190E6-BCCD-4B2C-8205-D1E25F783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FBD67-568C-4520-8B43-20F39A655209}"/>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106904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05E5-7773-412C-B848-8A7B92BF61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0CDEB2-00DE-4654-870B-F743F693B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DB238A-CC35-4A0E-AD3F-E07DCBD984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1FB91B-33F8-4D74-AA23-9D68B7C7F776}"/>
              </a:ext>
            </a:extLst>
          </p:cNvPr>
          <p:cNvSpPr>
            <a:spLocks noGrp="1"/>
          </p:cNvSpPr>
          <p:nvPr>
            <p:ph type="dt" sz="half" idx="10"/>
          </p:nvPr>
        </p:nvSpPr>
        <p:spPr/>
        <p:txBody>
          <a:bodyPr/>
          <a:lstStyle/>
          <a:p>
            <a:fld id="{838BEBEA-3E99-41B4-994A-B5411588E2C1}" type="datetimeFigureOut">
              <a:rPr lang="en-US" smtClean="0"/>
              <a:t>4/6/24</a:t>
            </a:fld>
            <a:endParaRPr lang="en-US"/>
          </a:p>
        </p:txBody>
      </p:sp>
      <p:sp>
        <p:nvSpPr>
          <p:cNvPr id="6" name="Footer Placeholder 5">
            <a:extLst>
              <a:ext uri="{FF2B5EF4-FFF2-40B4-BE49-F238E27FC236}">
                <a16:creationId xmlns:a16="http://schemas.microsoft.com/office/drawing/2014/main" id="{3B368F26-3CE6-4A2A-8284-B9B4DF0FCA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4410B-BE8B-4696-B716-80FEEE4961A9}"/>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296055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B0FD-B659-4F97-8E8F-0F9AAE8838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C28E85-72C0-42B3-A5FC-2A8223C3BD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EB1276-7AB1-40A5-A5EE-C34A39B4C5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26E464-A2E7-4AC1-8677-394AE520C1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7E20F5-14A7-424C-B650-993E5639DB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AFCB9A-DC7E-4261-BA13-1EFB2DEB2DCA}"/>
              </a:ext>
            </a:extLst>
          </p:cNvPr>
          <p:cNvSpPr>
            <a:spLocks noGrp="1"/>
          </p:cNvSpPr>
          <p:nvPr>
            <p:ph type="dt" sz="half" idx="10"/>
          </p:nvPr>
        </p:nvSpPr>
        <p:spPr/>
        <p:txBody>
          <a:bodyPr/>
          <a:lstStyle/>
          <a:p>
            <a:fld id="{838BEBEA-3E99-41B4-994A-B5411588E2C1}" type="datetimeFigureOut">
              <a:rPr lang="en-US" smtClean="0"/>
              <a:t>4/6/24</a:t>
            </a:fld>
            <a:endParaRPr lang="en-US"/>
          </a:p>
        </p:txBody>
      </p:sp>
      <p:sp>
        <p:nvSpPr>
          <p:cNvPr id="8" name="Footer Placeholder 7">
            <a:extLst>
              <a:ext uri="{FF2B5EF4-FFF2-40B4-BE49-F238E27FC236}">
                <a16:creationId xmlns:a16="http://schemas.microsoft.com/office/drawing/2014/main" id="{9934BBA9-169D-43F9-98FF-A8FAF57C81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33FD95-629B-4BBE-8057-B8CBBDC142F4}"/>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307447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95DB6-F3FD-4EC9-BD1C-BAA15890CF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F39B00-4BAF-4682-9244-AB1C2796D5B4}"/>
              </a:ext>
            </a:extLst>
          </p:cNvPr>
          <p:cNvSpPr>
            <a:spLocks noGrp="1"/>
          </p:cNvSpPr>
          <p:nvPr>
            <p:ph type="dt" sz="half" idx="10"/>
          </p:nvPr>
        </p:nvSpPr>
        <p:spPr/>
        <p:txBody>
          <a:bodyPr/>
          <a:lstStyle/>
          <a:p>
            <a:fld id="{838BEBEA-3E99-41B4-994A-B5411588E2C1}" type="datetimeFigureOut">
              <a:rPr lang="en-US" smtClean="0"/>
              <a:t>4/6/24</a:t>
            </a:fld>
            <a:endParaRPr lang="en-US"/>
          </a:p>
        </p:txBody>
      </p:sp>
      <p:sp>
        <p:nvSpPr>
          <p:cNvPr id="4" name="Footer Placeholder 3">
            <a:extLst>
              <a:ext uri="{FF2B5EF4-FFF2-40B4-BE49-F238E27FC236}">
                <a16:creationId xmlns:a16="http://schemas.microsoft.com/office/drawing/2014/main" id="{D626578B-157C-4499-9B9D-05595DC771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45F5AE-0CC5-46F6-A3D8-6D5A31936F33}"/>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174664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D4686-4ECA-4FC5-AB3B-2D67EBA836C4}"/>
              </a:ext>
            </a:extLst>
          </p:cNvPr>
          <p:cNvSpPr>
            <a:spLocks noGrp="1"/>
          </p:cNvSpPr>
          <p:nvPr>
            <p:ph type="dt" sz="half" idx="10"/>
          </p:nvPr>
        </p:nvSpPr>
        <p:spPr/>
        <p:txBody>
          <a:bodyPr/>
          <a:lstStyle/>
          <a:p>
            <a:fld id="{838BEBEA-3E99-41B4-994A-B5411588E2C1}" type="datetimeFigureOut">
              <a:rPr lang="en-US" smtClean="0"/>
              <a:t>4/6/24</a:t>
            </a:fld>
            <a:endParaRPr lang="en-US"/>
          </a:p>
        </p:txBody>
      </p:sp>
      <p:sp>
        <p:nvSpPr>
          <p:cNvPr id="3" name="Footer Placeholder 2">
            <a:extLst>
              <a:ext uri="{FF2B5EF4-FFF2-40B4-BE49-F238E27FC236}">
                <a16:creationId xmlns:a16="http://schemas.microsoft.com/office/drawing/2014/main" id="{8A3BB68F-F78E-4DD8-8E61-8639D1EF70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C69EBF-E2C5-4593-8AA5-3C1DCCCC14B8}"/>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322359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5228-8818-421F-A2F9-6F45611094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305BF9-68F4-41DF-A73F-80F715DAF1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DE853B-B0B5-4AE1-B9E9-A8217ED65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2994B-FDD9-4ED7-8C87-A732962001B7}"/>
              </a:ext>
            </a:extLst>
          </p:cNvPr>
          <p:cNvSpPr>
            <a:spLocks noGrp="1"/>
          </p:cNvSpPr>
          <p:nvPr>
            <p:ph type="dt" sz="half" idx="10"/>
          </p:nvPr>
        </p:nvSpPr>
        <p:spPr/>
        <p:txBody>
          <a:bodyPr/>
          <a:lstStyle/>
          <a:p>
            <a:fld id="{838BEBEA-3E99-41B4-994A-B5411588E2C1}" type="datetimeFigureOut">
              <a:rPr lang="en-US" smtClean="0"/>
              <a:t>4/6/24</a:t>
            </a:fld>
            <a:endParaRPr lang="en-US"/>
          </a:p>
        </p:txBody>
      </p:sp>
      <p:sp>
        <p:nvSpPr>
          <p:cNvPr id="6" name="Footer Placeholder 5">
            <a:extLst>
              <a:ext uri="{FF2B5EF4-FFF2-40B4-BE49-F238E27FC236}">
                <a16:creationId xmlns:a16="http://schemas.microsoft.com/office/drawing/2014/main" id="{20D92AE3-E28B-4CBA-B582-0B43707D95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5A1AE-AC9D-4E0C-A6CD-5FBA83E3ED43}"/>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91759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E22C-4E18-468B-BF82-DB4EFCA983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07F4A8-009D-46E0-9B90-5D196D1F6E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4FC401-C763-4261-A2A9-9A2F560BA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F0754-5506-4B90-9A20-79FB0E0CB2FD}"/>
              </a:ext>
            </a:extLst>
          </p:cNvPr>
          <p:cNvSpPr>
            <a:spLocks noGrp="1"/>
          </p:cNvSpPr>
          <p:nvPr>
            <p:ph type="dt" sz="half" idx="10"/>
          </p:nvPr>
        </p:nvSpPr>
        <p:spPr/>
        <p:txBody>
          <a:bodyPr/>
          <a:lstStyle/>
          <a:p>
            <a:fld id="{838BEBEA-3E99-41B4-994A-B5411588E2C1}" type="datetimeFigureOut">
              <a:rPr lang="en-US" smtClean="0"/>
              <a:t>4/6/24</a:t>
            </a:fld>
            <a:endParaRPr lang="en-US"/>
          </a:p>
        </p:txBody>
      </p:sp>
      <p:sp>
        <p:nvSpPr>
          <p:cNvPr id="6" name="Footer Placeholder 5">
            <a:extLst>
              <a:ext uri="{FF2B5EF4-FFF2-40B4-BE49-F238E27FC236}">
                <a16:creationId xmlns:a16="http://schemas.microsoft.com/office/drawing/2014/main" id="{B6E63CF5-4378-4DE6-A967-70A6BE66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B0DEC7-5ABF-4BE6-ABD9-C83392D383C9}"/>
              </a:ext>
            </a:extLst>
          </p:cNvPr>
          <p:cNvSpPr>
            <a:spLocks noGrp="1"/>
          </p:cNvSpPr>
          <p:nvPr>
            <p:ph type="sldNum" sz="quarter" idx="12"/>
          </p:nvPr>
        </p:nvSpPr>
        <p:spPr/>
        <p:txBody>
          <a:bodyPr/>
          <a:lstStyle/>
          <a:p>
            <a:fld id="{511BD9DE-8908-4AA0-A59F-6D2FE13065EE}" type="slidenum">
              <a:rPr lang="en-US" smtClean="0"/>
              <a:t>‹#›</a:t>
            </a:fld>
            <a:endParaRPr lang="en-US"/>
          </a:p>
        </p:txBody>
      </p:sp>
    </p:spTree>
    <p:extLst>
      <p:ext uri="{BB962C8B-B14F-4D97-AF65-F5344CB8AC3E}">
        <p14:creationId xmlns:p14="http://schemas.microsoft.com/office/powerpoint/2010/main" val="11287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32016-084B-44C9-ABEE-45BBF2797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4DF409-CF04-4520-AF6F-75A4D368F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F20C0-E39C-4A38-8544-770068A47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BEBEA-3E99-41B4-994A-B5411588E2C1}" type="datetimeFigureOut">
              <a:rPr lang="en-US" smtClean="0"/>
              <a:t>4/6/24</a:t>
            </a:fld>
            <a:endParaRPr lang="en-US"/>
          </a:p>
        </p:txBody>
      </p:sp>
      <p:sp>
        <p:nvSpPr>
          <p:cNvPr id="5" name="Footer Placeholder 4">
            <a:extLst>
              <a:ext uri="{FF2B5EF4-FFF2-40B4-BE49-F238E27FC236}">
                <a16:creationId xmlns:a16="http://schemas.microsoft.com/office/drawing/2014/main" id="{2FA869D2-CA3E-44BA-A1CC-1C61598E8D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BB942C-76DF-4F9E-8CB8-4A2D0FB331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BD9DE-8908-4AA0-A59F-6D2FE13065EE}" type="slidenum">
              <a:rPr lang="en-US" smtClean="0"/>
              <a:t>‹#›</a:t>
            </a:fld>
            <a:endParaRPr lang="en-US"/>
          </a:p>
        </p:txBody>
      </p:sp>
    </p:spTree>
    <p:extLst>
      <p:ext uri="{BB962C8B-B14F-4D97-AF65-F5344CB8AC3E}">
        <p14:creationId xmlns:p14="http://schemas.microsoft.com/office/powerpoint/2010/main" val="801229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nowiseeaperson.com/" TargetMode="External"/><Relationship Id="rId2" Type="http://schemas.openxmlformats.org/officeDocument/2006/relationships/hyperlink" Target="https://www.metalogos-systemic-therapy-journal/" TargetMode="External"/><Relationship Id="rId1" Type="http://schemas.openxmlformats.org/officeDocument/2006/relationships/slideLayout" Target="../slideLayouts/slideLayout2.xml"/><Relationship Id="rId5" Type="http://schemas.openxmlformats.org/officeDocument/2006/relationships/hyperlink" Target="https://www.taosinstitute.ne/" TargetMode="External"/><Relationship Id="rId4" Type="http://schemas.openxmlformats.org/officeDocument/2006/relationships/hyperlink" Target="https://www.madinamerica.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52CDBF-13AB-1E49-B68E-C3D92EA44A49}"/>
              </a:ext>
            </a:extLst>
          </p:cNvPr>
          <p:cNvPicPr>
            <a:picLocks noChangeAspect="1"/>
          </p:cNvPicPr>
          <p:nvPr/>
        </p:nvPicPr>
        <p:blipFill rotWithShape="1">
          <a:blip r:embed="rId2"/>
          <a:srcRect t="24940" r="9091" b="27052"/>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6A18531F-BEC3-434C-AAA2-48723C74A391}"/>
              </a:ext>
            </a:extLst>
          </p:cNvPr>
          <p:cNvSpPr>
            <a:spLocks noGrp="1"/>
          </p:cNvSpPr>
          <p:nvPr>
            <p:ph type="ctrTitle"/>
          </p:nvPr>
        </p:nvSpPr>
        <p:spPr>
          <a:xfrm>
            <a:off x="232914" y="776937"/>
            <a:ext cx="3183146" cy="1034610"/>
          </a:xfrm>
        </p:spPr>
        <p:txBody>
          <a:bodyPr anchor="b">
            <a:normAutofit/>
          </a:bodyPr>
          <a:lstStyle/>
          <a:p>
            <a:r>
              <a:rPr lang="en-US" sz="1400" dirty="0"/>
              <a:t>Out of the Office</a:t>
            </a:r>
            <a:br>
              <a:rPr lang="en-US" sz="1400" dirty="0"/>
            </a:br>
            <a:r>
              <a:rPr lang="en-US" sz="1400" dirty="0"/>
              <a:t> Susan and Pavel’s</a:t>
            </a:r>
            <a:br>
              <a:rPr lang="en-US" sz="1400" dirty="0"/>
            </a:br>
            <a:r>
              <a:rPr lang="en-US" sz="1400" dirty="0"/>
              <a:t>Sharing of Broadening “Therapy” Outside </a:t>
            </a:r>
            <a:br>
              <a:rPr lang="en-US" sz="1400" dirty="0"/>
            </a:br>
            <a:r>
              <a:rPr lang="en-US" sz="1400" dirty="0"/>
              <a:t>Traditional Therapy Rooms </a:t>
            </a:r>
          </a:p>
        </p:txBody>
      </p:sp>
      <p:sp>
        <p:nvSpPr>
          <p:cNvPr id="3" name="Subtitle 2">
            <a:extLst>
              <a:ext uri="{FF2B5EF4-FFF2-40B4-BE49-F238E27FC236}">
                <a16:creationId xmlns:a16="http://schemas.microsoft.com/office/drawing/2014/main" id="{CE6DF403-B7FE-DA40-986D-65AF5F9D68CE}"/>
              </a:ext>
            </a:extLst>
          </p:cNvPr>
          <p:cNvSpPr>
            <a:spLocks noGrp="1"/>
          </p:cNvSpPr>
          <p:nvPr>
            <p:ph type="subTitle" idx="1"/>
          </p:nvPr>
        </p:nvSpPr>
        <p:spPr>
          <a:xfrm>
            <a:off x="232913" y="2493034"/>
            <a:ext cx="3183147" cy="2406770"/>
          </a:xfrm>
        </p:spPr>
        <p:txBody>
          <a:bodyPr>
            <a:normAutofit/>
          </a:bodyPr>
          <a:lstStyle/>
          <a:p>
            <a:pPr algn="l"/>
            <a:endParaRPr lang="en-US" sz="2000" dirty="0"/>
          </a:p>
        </p:txBody>
      </p:sp>
      <p:pic>
        <p:nvPicPr>
          <p:cNvPr id="6" name="Picture 5">
            <a:extLst>
              <a:ext uri="{FF2B5EF4-FFF2-40B4-BE49-F238E27FC236}">
                <a16:creationId xmlns:a16="http://schemas.microsoft.com/office/drawing/2014/main" id="{5402938C-A372-4FD2-B03C-97F23D83B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13" y="2337758"/>
            <a:ext cx="2096130" cy="2562046"/>
          </a:xfrm>
          <a:prstGeom prst="rect">
            <a:avLst/>
          </a:prstGeom>
        </p:spPr>
      </p:pic>
    </p:spTree>
    <p:extLst>
      <p:ext uri="{BB962C8B-B14F-4D97-AF65-F5344CB8AC3E}">
        <p14:creationId xmlns:p14="http://schemas.microsoft.com/office/powerpoint/2010/main" val="761922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986265-45E5-4A8A-ADE9-54C17F55B53A}"/>
              </a:ext>
            </a:extLst>
          </p:cNvPr>
          <p:cNvSpPr txBox="1"/>
          <p:nvPr/>
        </p:nvSpPr>
        <p:spPr>
          <a:xfrm>
            <a:off x="3048778" y="809629"/>
            <a:ext cx="6097554" cy="5551648"/>
          </a:xfrm>
          <a:prstGeom prst="rect">
            <a:avLst/>
          </a:prstGeom>
          <a:noFill/>
        </p:spPr>
        <p:txBody>
          <a:bodyPr wrap="square">
            <a:spAutoFit/>
          </a:bodyPr>
          <a:lstStyle/>
          <a:p>
            <a:pPr marL="0" marR="0" algn="ctr">
              <a:lnSpc>
                <a:spcPct val="150000"/>
              </a:lnSpc>
              <a:spcBef>
                <a:spcPts val="0"/>
              </a:spcBef>
              <a:spcAft>
                <a:spcPts val="800"/>
              </a:spcAft>
            </a:pPr>
            <a:r>
              <a:rPr lang="en-CA" sz="1800" b="1" dirty="0">
                <a:effectLst/>
                <a:latin typeface="Arial" panose="020B0604020202020204" pitchFamily="34" charset="0"/>
                <a:ea typeface="Cambria" panose="02040503050406030204" pitchFamily="18" charset="0"/>
              </a:rPr>
              <a:t>Out of the Office: Using a Horse Ranch or Alternative Venues including “Visiting our Clients Homes” and other Contexts that Does Not Feel Like Therapy</a:t>
            </a:r>
            <a:endParaRPr lang="en-US" sz="2000" dirty="0">
              <a:effectLst/>
              <a:latin typeface="Calibri" panose="020F0502020204030204" pitchFamily="34" charset="0"/>
              <a:ea typeface="Calibri" panose="020F0502020204030204" pitchFamily="34" charset="0"/>
            </a:endParaRPr>
          </a:p>
          <a:p>
            <a:pPr marL="0" marR="0" algn="ctr">
              <a:lnSpc>
                <a:spcPct val="150000"/>
              </a:lnSpc>
              <a:spcBef>
                <a:spcPts val="0"/>
              </a:spcBef>
              <a:spcAft>
                <a:spcPts val="800"/>
              </a:spcAft>
            </a:pPr>
            <a:r>
              <a:rPr lang="en-CA" sz="1800" dirty="0">
                <a:effectLst/>
                <a:latin typeface="Arial" panose="020B0604020202020204" pitchFamily="34" charset="0"/>
                <a:ea typeface="Cambria" panose="02040503050406030204" pitchFamily="18" charset="0"/>
              </a:rPr>
              <a:t> </a:t>
            </a:r>
            <a:r>
              <a:rPr lang="en-CA" dirty="0">
                <a:effectLst/>
                <a:latin typeface="Arial" panose="020B0604020202020204" pitchFamily="34" charset="0"/>
                <a:ea typeface="Times" panose="02020603050405020304" pitchFamily="18" charset="0"/>
              </a:rPr>
              <a:t>What happens when people seeking support are viewed as normal human beings who are going through difficult times? When we honestly care about others and genuinely invest the time to attempt to understand the hardships they face? When we embrace the idea that people can get over “mental illness” and invite others within a person’s community to join in the acknowledgement of a person’s strengths and capacity to heal? What if these happen at a park, a horse ranch or in someone's home?</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1392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0D5AEC-CB03-4F1C-A31C-7E7E91EB6697}"/>
              </a:ext>
            </a:extLst>
          </p:cNvPr>
          <p:cNvSpPr txBox="1"/>
          <p:nvPr/>
        </p:nvSpPr>
        <p:spPr>
          <a:xfrm>
            <a:off x="3048778" y="704472"/>
            <a:ext cx="6097554" cy="6361678"/>
          </a:xfrm>
          <a:prstGeom prst="rect">
            <a:avLst/>
          </a:prstGeom>
          <a:noFill/>
        </p:spPr>
        <p:txBody>
          <a:bodyPr wrap="square">
            <a:spAutoFit/>
          </a:bodyPr>
          <a:lstStyle/>
          <a:p>
            <a:pPr marL="0" marR="0">
              <a:lnSpc>
                <a:spcPct val="150000"/>
              </a:lnSpc>
              <a:spcBef>
                <a:spcPts val="0"/>
              </a:spcBef>
              <a:spcAft>
                <a:spcPts val="800"/>
              </a:spcAft>
            </a:pPr>
            <a:r>
              <a:rPr lang="en-CA" sz="1200" dirty="0">
                <a:effectLst/>
                <a:latin typeface="Arial" panose="020B0604020202020204" pitchFamily="34" charset="0"/>
                <a:ea typeface="Cambria" panose="02040503050406030204" pitchFamily="18" charset="0"/>
              </a:rPr>
              <a:t>Now I See a Person Institute (NISAPI) is a non-profit teaching and clinical institute devoted to helping people achieve a complete and sustainable recovery by pairing the normalcy of a horse ranch and the nurturance of horses with a philosophy of collaborative dialogical practice with a team of therapists, </a:t>
            </a:r>
            <a:r>
              <a:rPr lang="en-CA" sz="1200" dirty="0">
                <a:latin typeface="Arial" panose="020B0604020202020204" pitchFamily="34" charset="0"/>
                <a:ea typeface="Cambria" panose="02040503050406030204" pitchFamily="18" charset="0"/>
              </a:rPr>
              <a:t>l</a:t>
            </a:r>
            <a:r>
              <a:rPr lang="en-CA" sz="1200" dirty="0">
                <a:effectLst/>
                <a:latin typeface="Arial" panose="020B0604020202020204" pitchFamily="34" charset="0"/>
                <a:ea typeface="Cambria" panose="02040503050406030204" pitchFamily="18" charset="0"/>
              </a:rPr>
              <a:t>ife coaches and additional helpers whether mandated or volunteer.  Here, people are seen as who they are as persons rather than their diagnoses, and we co-participate to identify and nurture the inherent positive strengths and self-agency of each client and family member to facilitate their journey of healing.  All of our clients are “high risk” individuals who have lost hope after previous therapy, medication, or hospitalization and/or who have been considered unchangeable by previous mental health providers. </a:t>
            </a:r>
          </a:p>
          <a:p>
            <a:pPr marL="0" marR="0">
              <a:lnSpc>
                <a:spcPct val="150000"/>
              </a:lnSpc>
              <a:spcBef>
                <a:spcPts val="0"/>
              </a:spcBef>
              <a:spcAft>
                <a:spcPts val="800"/>
              </a:spcAft>
            </a:pPr>
            <a:r>
              <a:rPr lang="cs-CZ" sz="1200" dirty="0">
                <a:latin typeface="Arial" panose="020B0604020202020204" pitchFamily="34" charset="0"/>
                <a:ea typeface="Cambria" panose="02040503050406030204" pitchFamily="18" charset="0"/>
              </a:rPr>
              <a:t>Zotavení Brno (Recovery Brno) </a:t>
            </a:r>
            <a:r>
              <a:rPr lang="cs-CZ" sz="1200" dirty="0" err="1">
                <a:latin typeface="Arial" panose="020B0604020202020204" pitchFamily="34" charset="0"/>
                <a:ea typeface="Cambria" panose="02040503050406030204" pitchFamily="18" charset="0"/>
              </a:rPr>
              <a:t>is</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an</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informal</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group</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of</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people</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who</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have</a:t>
            </a:r>
            <a:r>
              <a:rPr lang="cs-CZ" sz="1200" dirty="0">
                <a:latin typeface="Arial" panose="020B0604020202020204" pitchFamily="34" charset="0"/>
                <a:ea typeface="Cambria" panose="02040503050406030204" pitchFamily="18" charset="0"/>
              </a:rPr>
              <a:t> a </a:t>
            </a:r>
            <a:r>
              <a:rPr lang="cs-CZ" sz="1200" dirty="0" err="1">
                <a:latin typeface="Arial" panose="020B0604020202020204" pitchFamily="34" charset="0"/>
                <a:ea typeface="Cambria" panose="02040503050406030204" pitchFamily="18" charset="0"/>
              </a:rPr>
              <a:t>personal</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or</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family</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experience</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with</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addiction</a:t>
            </a:r>
            <a:r>
              <a:rPr lang="cs-CZ" sz="1200" dirty="0">
                <a:latin typeface="Arial" panose="020B0604020202020204" pitchFamily="34" charset="0"/>
                <a:ea typeface="Cambria" panose="02040503050406030204" pitchFamily="18" charset="0"/>
              </a:rPr>
              <a:t> &amp; recovery and </a:t>
            </a:r>
            <a:r>
              <a:rPr lang="cs-CZ" sz="1200" dirty="0" err="1">
                <a:latin typeface="Arial" panose="020B0604020202020204" pitchFamily="34" charset="0"/>
                <a:ea typeface="Cambria" panose="02040503050406030204" pitchFamily="18" charset="0"/>
              </a:rPr>
              <a:t>want</a:t>
            </a:r>
            <a:r>
              <a:rPr lang="cs-CZ" sz="1200" dirty="0">
                <a:latin typeface="Arial" panose="020B0604020202020204" pitchFamily="34" charset="0"/>
                <a:ea typeface="Cambria" panose="02040503050406030204" pitchFamily="18" charset="0"/>
              </a:rPr>
              <a:t> to use </a:t>
            </a:r>
            <a:r>
              <a:rPr lang="cs-CZ" sz="1200" dirty="0" err="1">
                <a:latin typeface="Arial" panose="020B0604020202020204" pitchFamily="34" charset="0"/>
                <a:ea typeface="Cambria" panose="02040503050406030204" pitchFamily="18" charset="0"/>
              </a:rPr>
              <a:t>this</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experience</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for</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improving</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drug</a:t>
            </a:r>
            <a:r>
              <a:rPr lang="cs-CZ" sz="1200" dirty="0">
                <a:latin typeface="Arial" panose="020B0604020202020204" pitchFamily="34" charset="0"/>
                <a:ea typeface="Cambria" panose="02040503050406030204" pitchFamily="18" charset="0"/>
              </a:rPr>
              <a:t> &amp; </a:t>
            </a:r>
            <a:r>
              <a:rPr lang="cs-CZ" sz="1200" dirty="0" err="1">
                <a:latin typeface="Arial" panose="020B0604020202020204" pitchFamily="34" charset="0"/>
                <a:ea typeface="Cambria" panose="02040503050406030204" pitchFamily="18" charset="0"/>
              </a:rPr>
              <a:t>addiction</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services</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especially</a:t>
            </a:r>
            <a:r>
              <a:rPr lang="cs-CZ" sz="1200" dirty="0">
                <a:latin typeface="Arial" panose="020B0604020202020204" pitchFamily="34" charset="0"/>
                <a:ea typeface="Cambria" panose="02040503050406030204" pitchFamily="18" charset="0"/>
              </a:rPr>
              <a:t> in Brno municipality (Czech Republic). The </a:t>
            </a:r>
            <a:r>
              <a:rPr lang="cs-CZ" sz="1200" dirty="0" err="1">
                <a:latin typeface="Arial" panose="020B0604020202020204" pitchFamily="34" charset="0"/>
                <a:ea typeface="Cambria" panose="02040503050406030204" pitchFamily="18" charset="0"/>
              </a:rPr>
              <a:t>Outreach</a:t>
            </a:r>
            <a:r>
              <a:rPr lang="cs-CZ" sz="1200" dirty="0">
                <a:latin typeface="Arial" panose="020B0604020202020204" pitchFamily="34" charset="0"/>
                <a:ea typeface="Cambria" panose="02040503050406030204" pitchFamily="18" charset="0"/>
              </a:rPr>
              <a:t> team Zotavení Brno </a:t>
            </a:r>
            <a:r>
              <a:rPr lang="cs-CZ" sz="1200" dirty="0" err="1">
                <a:latin typeface="Arial" panose="020B0604020202020204" pitchFamily="34" charset="0"/>
                <a:ea typeface="Cambria" panose="02040503050406030204" pitchFamily="18" charset="0"/>
              </a:rPr>
              <a:t>is</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currently</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composed</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of</a:t>
            </a:r>
            <a:r>
              <a:rPr lang="cs-CZ" sz="1200" dirty="0">
                <a:latin typeface="Arial" panose="020B0604020202020204" pitchFamily="34" charset="0"/>
                <a:ea typeface="Cambria" panose="02040503050406030204" pitchFamily="18" charset="0"/>
              </a:rPr>
              <a:t> 1 </a:t>
            </a:r>
            <a:r>
              <a:rPr lang="cs-CZ" sz="1200" dirty="0" err="1">
                <a:latin typeface="Arial" panose="020B0604020202020204" pitchFamily="34" charset="0"/>
                <a:ea typeface="Cambria" panose="02040503050406030204" pitchFamily="18" charset="0"/>
              </a:rPr>
              <a:t>psychologist</a:t>
            </a:r>
            <a:r>
              <a:rPr lang="cs-CZ" sz="1200" dirty="0">
                <a:latin typeface="Arial" panose="020B0604020202020204" pitchFamily="34" charset="0"/>
                <a:ea typeface="Cambria" panose="02040503050406030204" pitchFamily="18" charset="0"/>
              </a:rPr>
              <a:t> and </a:t>
            </a:r>
            <a:r>
              <a:rPr lang="cs-CZ" sz="1200" dirty="0" err="1">
                <a:latin typeface="Arial" panose="020B0604020202020204" pitchFamily="34" charset="0"/>
                <a:ea typeface="Cambria" panose="02040503050406030204" pitchFamily="18" charset="0"/>
              </a:rPr>
              <a:t>family</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therapist</a:t>
            </a:r>
            <a:r>
              <a:rPr lang="cs-CZ" sz="1200" dirty="0">
                <a:latin typeface="Arial" panose="020B0604020202020204" pitchFamily="34" charset="0"/>
                <a:ea typeface="Cambria" panose="02040503050406030204" pitchFamily="18" charset="0"/>
              </a:rPr>
              <a:t> and 4 recovery </a:t>
            </a:r>
            <a:r>
              <a:rPr lang="cs-CZ" sz="1200" dirty="0" err="1">
                <a:latin typeface="Arial" panose="020B0604020202020204" pitchFamily="34" charset="0"/>
                <a:ea typeface="Cambria" panose="02040503050406030204" pitchFamily="18" charset="0"/>
              </a:rPr>
              <a:t>coaches</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We</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offer</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help</a:t>
            </a:r>
            <a:r>
              <a:rPr lang="cs-CZ" sz="1200" dirty="0">
                <a:latin typeface="Arial" panose="020B0604020202020204" pitchFamily="34" charset="0"/>
                <a:ea typeface="Cambria" panose="02040503050406030204" pitchFamily="18" charset="0"/>
              </a:rPr>
              <a:t> to </a:t>
            </a:r>
            <a:r>
              <a:rPr lang="cs-CZ" sz="1200" dirty="0" err="1">
                <a:latin typeface="Arial" panose="020B0604020202020204" pitchFamily="34" charset="0"/>
                <a:ea typeface="Cambria" panose="02040503050406030204" pitchFamily="18" charset="0"/>
              </a:rPr>
              <a:t>families</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that</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struggle</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with</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drugs</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or</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addiction</a:t>
            </a:r>
            <a:r>
              <a:rPr lang="cs-CZ" sz="1200" dirty="0">
                <a:latin typeface="Arial" panose="020B0604020202020204" pitchFamily="34" charset="0"/>
                <a:ea typeface="Cambria" panose="02040503050406030204" pitchFamily="18" charset="0"/>
              </a:rPr>
              <a:t> and </a:t>
            </a:r>
            <a:r>
              <a:rPr lang="cs-CZ" sz="1200" dirty="0" err="1">
                <a:latin typeface="Arial" panose="020B0604020202020204" pitchFamily="34" charset="0"/>
                <a:ea typeface="Cambria" panose="02040503050406030204" pitchFamily="18" charset="0"/>
              </a:rPr>
              <a:t>we</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offer</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them</a:t>
            </a:r>
            <a:r>
              <a:rPr lang="cs-CZ" sz="1200" dirty="0">
                <a:latin typeface="Arial" panose="020B0604020202020204" pitchFamily="34" charset="0"/>
                <a:ea typeface="Cambria" panose="02040503050406030204" pitchFamily="18" charset="0"/>
              </a:rPr>
              <a:t> </a:t>
            </a:r>
            <a:r>
              <a:rPr lang="cs-CZ" sz="1200" dirty="0" err="1">
                <a:latin typeface="Arial" panose="020B0604020202020204" pitchFamily="34" charset="0"/>
                <a:ea typeface="Cambria" panose="02040503050406030204" pitchFamily="18" charset="0"/>
              </a:rPr>
              <a:t>meetings</a:t>
            </a:r>
            <a:r>
              <a:rPr lang="cs-CZ" sz="1200" dirty="0">
                <a:latin typeface="Arial" panose="020B0604020202020204" pitchFamily="34" charset="0"/>
                <a:ea typeface="Cambria" panose="02040503050406030204" pitchFamily="18" charset="0"/>
              </a:rPr>
              <a:t> in </a:t>
            </a:r>
            <a:r>
              <a:rPr lang="cs-CZ" sz="1200" dirty="0" err="1">
                <a:latin typeface="Arial" panose="020B0604020202020204" pitchFamily="34" charset="0"/>
                <a:ea typeface="Cambria" panose="02040503050406030204" pitchFamily="18" charset="0"/>
              </a:rPr>
              <a:t>their</a:t>
            </a:r>
            <a:r>
              <a:rPr lang="cs-CZ" sz="1200" dirty="0">
                <a:latin typeface="Arial" panose="020B0604020202020204" pitchFamily="34" charset="0"/>
                <a:ea typeface="Cambria" panose="02040503050406030204" pitchFamily="18" charset="0"/>
              </a:rPr>
              <a:t> own </a:t>
            </a:r>
            <a:r>
              <a:rPr lang="cs-CZ" sz="1200" dirty="0" err="1">
                <a:latin typeface="Arial" panose="020B0604020202020204" pitchFamily="34" charset="0"/>
                <a:ea typeface="Cambria" panose="02040503050406030204" pitchFamily="18" charset="0"/>
              </a:rPr>
              <a:t>homes</a:t>
            </a:r>
            <a:r>
              <a:rPr lang="cs-CZ" sz="1200" dirty="0">
                <a:latin typeface="Arial" panose="020B0604020202020204" pitchFamily="34" charset="0"/>
                <a:ea typeface="Cambria" panose="02040503050406030204" pitchFamily="18" charset="0"/>
              </a:rPr>
              <a:t>. In organizing and facilitating these meetings, we follow the principles of Open Dialogue.        </a:t>
            </a:r>
            <a:endParaRPr lang="en-CA" sz="1200" dirty="0">
              <a:effectLst/>
              <a:latin typeface="Arial" panose="020B0604020202020204" pitchFamily="34" charset="0"/>
              <a:ea typeface="Cambria" panose="02040503050406030204" pitchFamily="18" charset="0"/>
            </a:endParaRPr>
          </a:p>
          <a:p>
            <a:pPr marL="0" marR="0">
              <a:lnSpc>
                <a:spcPct val="150000"/>
              </a:lnSpc>
              <a:spcBef>
                <a:spcPts val="0"/>
              </a:spcBef>
              <a:spcAft>
                <a:spcPts val="800"/>
              </a:spcAft>
            </a:pPr>
            <a:r>
              <a:rPr lang="en-CA" sz="1200" dirty="0">
                <a:latin typeface="Arial" panose="020B0604020202020204" pitchFamily="34" charset="0"/>
                <a:ea typeface="Cambria" panose="02040503050406030204" pitchFamily="18" charset="0"/>
              </a:rPr>
              <a:t>For Pavel and Susan we participate in a process where every voice is heard and honored, where a partnership of mutual care is naturally created between the client and “treatment team, where hierarchy is flattened, where genuine dialogues effortlessly develop in self-solutions, and we see many alternatives to out of the office themes that can continue in office or in alternative settings.  </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84717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DCBE-51BC-49D1-9854-8FC924F78983}"/>
              </a:ext>
            </a:extLst>
          </p:cNvPr>
          <p:cNvSpPr>
            <a:spLocks noGrp="1"/>
          </p:cNvSpPr>
          <p:nvPr>
            <p:ph type="title"/>
          </p:nvPr>
        </p:nvSpPr>
        <p:spPr/>
        <p:txBody>
          <a:bodyPr>
            <a:normAutofit/>
          </a:bodyPr>
          <a:lstStyle/>
          <a:p>
            <a:pPr algn="ctr"/>
            <a:r>
              <a:rPr lang="en-US" sz="2800" dirty="0"/>
              <a:t>Now I See A Person Common Research Themes and Links</a:t>
            </a:r>
          </a:p>
        </p:txBody>
      </p:sp>
      <p:sp>
        <p:nvSpPr>
          <p:cNvPr id="3" name="Content Placeholder 2">
            <a:extLst>
              <a:ext uri="{FF2B5EF4-FFF2-40B4-BE49-F238E27FC236}">
                <a16:creationId xmlns:a16="http://schemas.microsoft.com/office/drawing/2014/main" id="{C3498028-798E-41E7-A1C4-977A5DD42618}"/>
              </a:ext>
            </a:extLst>
          </p:cNvPr>
          <p:cNvSpPr>
            <a:spLocks noGrp="1"/>
          </p:cNvSpPr>
          <p:nvPr>
            <p:ph idx="1"/>
          </p:nvPr>
        </p:nvSpPr>
        <p:spPr/>
        <p:txBody>
          <a:bodyPr>
            <a:normAutofit fontScale="92500"/>
          </a:bodyPr>
          <a:lstStyle/>
          <a:p>
            <a:r>
              <a:rPr lang="en-US" sz="1600" i="1" dirty="0">
                <a:effectLst/>
                <a:latin typeface="Arial Unicode MS"/>
                <a:ea typeface="Calibri" panose="020F0502020204030204" pitchFamily="34" charset="0"/>
                <a:cs typeface="Times New Roman" panose="02020603050405020304" pitchFamily="18" charset="0"/>
              </a:rPr>
              <a:t>Like A Family/They Care:</a:t>
            </a:r>
            <a:r>
              <a:rPr lang="en-US" sz="1600" dirty="0">
                <a:effectLst/>
                <a:latin typeface="Arial Unicode MS"/>
              </a:rPr>
              <a:t> “We are treated like a family here and that we matter. If there was a crisis I knew she could come here or talk to you, she knew she could talk to you…she received the intensive care she needed. It’s a peaceful ranch, not like an office, it’s like a family with snacks, water, and horses…while you’re getting therapy your just talking and not thinking you’re getting therapy…”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i="1" dirty="0">
                <a:effectLst/>
                <a:latin typeface="Arial Unicode MS"/>
                <a:ea typeface="Calibri" panose="020F0502020204030204" pitchFamily="34" charset="0"/>
                <a:cs typeface="Times New Roman" panose="02020603050405020304" pitchFamily="18" charset="0"/>
              </a:rPr>
              <a:t>Hope: </a:t>
            </a:r>
            <a:r>
              <a:rPr lang="en-US" sz="1600" dirty="0">
                <a:effectLst/>
                <a:latin typeface="Arial Unicode MS"/>
              </a:rPr>
              <a:t>“When I first came here I had no hope, I thought I was going to bury my daughter. I didn’t want to come here.  Although they said it was something new, I had no hope and thought she would die… </a:t>
            </a:r>
            <a:r>
              <a:rPr lang="en-US" sz="1600" dirty="0">
                <a:effectLst/>
                <a:latin typeface="Arial Unicode MS"/>
                <a:ea typeface="Calibri" panose="020F0502020204030204" pitchFamily="34" charset="0"/>
                <a:cs typeface="Times New Roman" panose="02020603050405020304" pitchFamily="18" charset="0"/>
              </a:rPr>
              <a:t>“Dr. Swim and the staff were full of hope and confident that change could occur. Other therapists had less hope and referred us to a psychiatrist. Therapists here genuinely care for the client and get to know them.  It’s a whole different environment.”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b="1" dirty="0">
                <a:effectLst/>
                <a:latin typeface="Arial Unicode MS"/>
                <a:ea typeface="Calibri" panose="020F0502020204030204" pitchFamily="34" charset="0"/>
                <a:cs typeface="Times New Roman" panose="02020603050405020304" pitchFamily="18" charset="0"/>
              </a:rPr>
              <a:t> </a:t>
            </a:r>
            <a:r>
              <a:rPr lang="en-US" sz="1600" i="1" dirty="0">
                <a:effectLst/>
                <a:latin typeface="Arial Unicode MS"/>
                <a:ea typeface="Calibri" panose="020F0502020204030204" pitchFamily="34" charset="0"/>
                <a:cs typeface="Times New Roman" panose="02020603050405020304" pitchFamily="18" charset="0"/>
              </a:rPr>
              <a:t>Non-Judgment: </a:t>
            </a:r>
            <a:r>
              <a:rPr lang="en-US" sz="1600" dirty="0">
                <a:effectLst/>
                <a:latin typeface="Arial Unicode MS"/>
              </a:rPr>
              <a:t>“It is very peaceful here and you can open up more than an office or anywhere I have never experienced this any other way before (having therapy)…you help us put all of these things behind us, we all needed help not just the child because this affects all of us, we were treated as a family.” </a:t>
            </a:r>
          </a:p>
          <a:p>
            <a:pPr marL="0" marR="0">
              <a:lnSpc>
                <a:spcPct val="150000"/>
              </a:lnSpc>
              <a:spcBef>
                <a:spcPts val="0"/>
              </a:spcBef>
              <a:spcAft>
                <a:spcPts val="0"/>
              </a:spcAft>
            </a:pPr>
            <a:r>
              <a:rPr lang="en-US" sz="1600" dirty="0">
                <a:effectLst/>
                <a:latin typeface="Arial" panose="020B0604020202020204" pitchFamily="34" charset="0"/>
                <a:ea typeface="Calibri" panose="020F0502020204030204" pitchFamily="34" charset="0"/>
              </a:rPr>
              <a:t>Our research a</a:t>
            </a:r>
            <a:r>
              <a:rPr lang="en-US" sz="1600" dirty="0">
                <a:latin typeface="Arial" panose="020B0604020202020204" pitchFamily="34" charset="0"/>
                <a:ea typeface="Calibri" panose="020F0502020204030204" pitchFamily="34" charset="0"/>
              </a:rPr>
              <a:t>rticles can be found on </a:t>
            </a:r>
            <a:r>
              <a:rPr lang="en-US" sz="1600" dirty="0" err="1">
                <a:latin typeface="Arial" panose="020B0604020202020204" pitchFamily="34" charset="0"/>
                <a:ea typeface="Calibri" panose="020F0502020204030204" pitchFamily="34" charset="0"/>
              </a:rPr>
              <a:t>Metalogos</a:t>
            </a:r>
            <a:r>
              <a:rPr lang="en-US" sz="1600" dirty="0">
                <a:latin typeface="Arial" panose="020B0604020202020204" pitchFamily="34" charset="0"/>
                <a:ea typeface="Calibri" panose="020F0502020204030204" pitchFamily="34" charset="0"/>
              </a:rPr>
              <a:t> dating from 2008 to 2021, or our website has decades of articles. </a:t>
            </a:r>
          </a:p>
          <a:p>
            <a:pPr marL="0" marR="0">
              <a:lnSpc>
                <a:spcPct val="150000"/>
              </a:lnSpc>
              <a:spcBef>
                <a:spcPts val="0"/>
              </a:spcBef>
              <a:spcAft>
                <a:spcPts val="0"/>
              </a:spcAft>
            </a:pPr>
            <a:r>
              <a:rPr lang="en-US" sz="1600" b="0" i="0" dirty="0">
                <a:solidFill>
                  <a:srgbClr val="006621"/>
                </a:solidFill>
                <a:effectLst/>
                <a:latin typeface="Roboto"/>
                <a:hlinkClick r:id="rId2"/>
              </a:rPr>
              <a:t>https://www.metalogos-systemic-therapy-journal</a:t>
            </a:r>
            <a:endParaRPr lang="en-US" sz="1600" b="0" i="0" dirty="0">
              <a:solidFill>
                <a:srgbClr val="006621"/>
              </a:solidFill>
              <a:effectLst/>
              <a:latin typeface="Roboto"/>
            </a:endParaRPr>
          </a:p>
          <a:p>
            <a:pPr marL="0">
              <a:lnSpc>
                <a:spcPct val="150000"/>
              </a:lnSpc>
              <a:spcBef>
                <a:spcPts val="0"/>
              </a:spcBef>
            </a:pPr>
            <a:r>
              <a:rPr lang="en-US" sz="1600" b="0" i="0" dirty="0">
                <a:solidFill>
                  <a:srgbClr val="006621"/>
                </a:solidFill>
                <a:effectLst/>
                <a:latin typeface="Roboto"/>
                <a:hlinkClick r:id="rId3"/>
              </a:rPr>
              <a:t>https://www.nowiseeaperson.com</a:t>
            </a:r>
            <a:endParaRPr lang="en-US" sz="1600" dirty="0">
              <a:solidFill>
                <a:srgbClr val="006621"/>
              </a:solidFill>
              <a:latin typeface="Roboto"/>
            </a:endParaRPr>
          </a:p>
          <a:p>
            <a:pPr marL="0">
              <a:lnSpc>
                <a:spcPct val="150000"/>
              </a:lnSpc>
              <a:spcBef>
                <a:spcPts val="0"/>
              </a:spcBef>
            </a:pPr>
            <a:r>
              <a:rPr lang="en-US" sz="1600">
                <a:solidFill>
                  <a:srgbClr val="006621"/>
                </a:solidFill>
                <a:latin typeface="Roboto"/>
                <a:ea typeface="Calibri" panose="020F0502020204030204" pitchFamily="34" charset="0"/>
              </a:rPr>
              <a:t>Our Blogs </a:t>
            </a:r>
            <a:r>
              <a:rPr lang="en-US" sz="1600" dirty="0">
                <a:solidFill>
                  <a:srgbClr val="006621"/>
                </a:solidFill>
                <a:latin typeface="Roboto"/>
                <a:ea typeface="Calibri" panose="020F0502020204030204" pitchFamily="34" charset="0"/>
              </a:rPr>
              <a:t>can be found in Mad in America 01-2021 </a:t>
            </a:r>
            <a:r>
              <a:rPr lang="en-US" sz="1600" b="0" i="0" dirty="0">
                <a:solidFill>
                  <a:srgbClr val="006621"/>
                </a:solidFill>
                <a:effectLst/>
                <a:latin typeface="Roboto"/>
                <a:hlinkClick r:id="rId4"/>
              </a:rPr>
              <a:t>https://www.madinamerica.com</a:t>
            </a:r>
            <a:endParaRPr lang="en-US" sz="1600" b="0" i="0" dirty="0">
              <a:solidFill>
                <a:srgbClr val="006621"/>
              </a:solidFill>
              <a:effectLst/>
              <a:latin typeface="Roboto"/>
            </a:endParaRPr>
          </a:p>
          <a:p>
            <a:pPr marL="0">
              <a:lnSpc>
                <a:spcPct val="150000"/>
              </a:lnSpc>
              <a:spcBef>
                <a:spcPts val="0"/>
              </a:spcBef>
            </a:pPr>
            <a:r>
              <a:rPr lang="en-US" sz="1600" b="0" i="0" dirty="0">
                <a:solidFill>
                  <a:srgbClr val="006621"/>
                </a:solidFill>
                <a:effectLst/>
                <a:latin typeface="Roboto"/>
              </a:rPr>
              <a:t>Research Videos: </a:t>
            </a:r>
            <a:r>
              <a:rPr lang="en-US" sz="1600" b="0" i="0" dirty="0">
                <a:solidFill>
                  <a:srgbClr val="006621"/>
                </a:solidFill>
                <a:effectLst/>
                <a:latin typeface="Roboto"/>
                <a:hlinkClick r:id="rId5"/>
              </a:rPr>
              <a:t>https://www.taosinstitute.ne</a:t>
            </a:r>
            <a:r>
              <a:rPr lang="en-US" sz="1600" b="0" i="0" dirty="0">
                <a:solidFill>
                  <a:srgbClr val="006621"/>
                </a:solidFill>
                <a:effectLst/>
                <a:latin typeface="Roboto"/>
              </a:rPr>
              <a:t>t</a:t>
            </a:r>
            <a:endParaRPr lang="en-US" sz="1600" dirty="0">
              <a:solidFill>
                <a:srgbClr val="006621"/>
              </a:solidFill>
              <a:latin typeface="Roboto"/>
            </a:endParaRP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6806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35E2-6702-45B2-A8E1-AD00010C04FC}"/>
              </a:ext>
            </a:extLst>
          </p:cNvPr>
          <p:cNvSpPr>
            <a:spLocks noGrp="1"/>
          </p:cNvSpPr>
          <p:nvPr>
            <p:ph type="title"/>
          </p:nvPr>
        </p:nvSpPr>
        <p:spPr/>
        <p:txBody>
          <a:bodyPr/>
          <a:lstStyle/>
          <a:p>
            <a:pPr algn="ctr"/>
            <a:r>
              <a:rPr lang="cs-CZ" dirty="0" err="1"/>
              <a:t>Outreach</a:t>
            </a:r>
            <a:r>
              <a:rPr lang="cs-CZ" dirty="0"/>
              <a:t> team Zotavení Brno </a:t>
            </a:r>
            <a:endParaRPr lang="en-US" dirty="0"/>
          </a:p>
        </p:txBody>
      </p:sp>
      <p:sp>
        <p:nvSpPr>
          <p:cNvPr id="3" name="Content Placeholder 2">
            <a:extLst>
              <a:ext uri="{FF2B5EF4-FFF2-40B4-BE49-F238E27FC236}">
                <a16:creationId xmlns:a16="http://schemas.microsoft.com/office/drawing/2014/main" id="{98145DB8-84EB-4003-8147-B25FA9E8A8F8}"/>
              </a:ext>
            </a:extLst>
          </p:cNvPr>
          <p:cNvSpPr>
            <a:spLocks noGrp="1"/>
          </p:cNvSpPr>
          <p:nvPr>
            <p:ph idx="1"/>
          </p:nvPr>
        </p:nvSpPr>
        <p:spPr/>
        <p:txBody>
          <a:bodyPr>
            <a:normAutofit fontScale="62500" lnSpcReduction="20000"/>
          </a:bodyPr>
          <a:lstStyle/>
          <a:p>
            <a:pPr marL="0" indent="0">
              <a:lnSpc>
                <a:spcPct val="150000"/>
              </a:lnSpc>
              <a:spcBef>
                <a:spcPts val="0"/>
              </a:spcBef>
              <a:buNone/>
            </a:pPr>
            <a:r>
              <a:rPr lang="cs-CZ" sz="2800" b="1" dirty="0" err="1">
                <a:effectLst/>
                <a:latin typeface="Calibri" panose="020F0502020204030204" pitchFamily="34" charset="0"/>
                <a:ea typeface="Calibri" panose="020F0502020204030204" pitchFamily="34" charset="0"/>
              </a:rPr>
              <a:t>We</a:t>
            </a:r>
            <a:r>
              <a:rPr lang="cs-CZ" sz="2800" b="1" dirty="0">
                <a:effectLst/>
                <a:latin typeface="Calibri" panose="020F0502020204030204" pitchFamily="34" charset="0"/>
                <a:ea typeface="Calibri" panose="020F0502020204030204" pitchFamily="34" charset="0"/>
              </a:rPr>
              <a:t> are </a:t>
            </a:r>
            <a:r>
              <a:rPr lang="cs-CZ" sz="2800" b="1" dirty="0" err="1">
                <a:effectLst/>
                <a:latin typeface="Calibri" panose="020F0502020204030204" pitchFamily="34" charset="0"/>
                <a:ea typeface="Calibri" panose="020F0502020204030204" pitchFamily="34" charset="0"/>
              </a:rPr>
              <a:t>promoting</a:t>
            </a:r>
            <a:r>
              <a:rPr lang="cs-CZ" sz="2800" b="1" dirty="0">
                <a:effectLst/>
                <a:latin typeface="Calibri" panose="020F0502020204030204" pitchFamily="34" charset="0"/>
                <a:ea typeface="Calibri" panose="020F0502020204030204" pitchFamily="34" charset="0"/>
              </a:rPr>
              <a:t> natural recovery</a:t>
            </a:r>
          </a:p>
          <a:p>
            <a:pPr marL="0">
              <a:lnSpc>
                <a:spcPct val="150000"/>
              </a:lnSpc>
              <a:spcBef>
                <a:spcPts val="0"/>
              </a:spcBef>
            </a:pPr>
            <a:r>
              <a:rPr lang="cs-CZ" dirty="0" err="1">
                <a:latin typeface="Calibri" panose="020F0502020204030204" pitchFamily="34" charset="0"/>
                <a:ea typeface="Calibri" panose="020F0502020204030204" pitchFamily="34" charset="0"/>
              </a:rPr>
              <a:t>Mostly</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people</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recover</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from</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addiction</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without</a:t>
            </a:r>
            <a:r>
              <a:rPr lang="cs-CZ" dirty="0">
                <a:latin typeface="Calibri" panose="020F0502020204030204" pitchFamily="34" charset="0"/>
                <a:ea typeface="Calibri" panose="020F0502020204030204" pitchFamily="34" charset="0"/>
              </a:rPr>
              <a:t> any </a:t>
            </a:r>
            <a:r>
              <a:rPr lang="cs-CZ" dirty="0" err="1">
                <a:latin typeface="Calibri" panose="020F0502020204030204" pitchFamily="34" charset="0"/>
                <a:ea typeface="Calibri" panose="020F0502020204030204" pitchFamily="34" charset="0"/>
              </a:rPr>
              <a:t>formal</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help</a:t>
            </a:r>
            <a:endParaRPr lang="cs-CZ" dirty="0">
              <a:latin typeface="Calibri" panose="020F0502020204030204" pitchFamily="34" charset="0"/>
              <a:ea typeface="Calibri" panose="020F0502020204030204" pitchFamily="34" charset="0"/>
            </a:endParaRPr>
          </a:p>
          <a:p>
            <a:pPr marL="0">
              <a:lnSpc>
                <a:spcPct val="150000"/>
              </a:lnSpc>
              <a:spcBef>
                <a:spcPts val="0"/>
              </a:spcBef>
            </a:pPr>
            <a:r>
              <a:rPr lang="cs-CZ" dirty="0" err="1">
                <a:latin typeface="Calibri" panose="020F0502020204030204" pitchFamily="34" charset="0"/>
                <a:ea typeface="Calibri" panose="020F0502020204030204" pitchFamily="34" charset="0"/>
              </a:rPr>
              <a:t>We</a:t>
            </a:r>
            <a:r>
              <a:rPr lang="cs-CZ" dirty="0">
                <a:latin typeface="Calibri" panose="020F0502020204030204" pitchFamily="34" charset="0"/>
                <a:ea typeface="Calibri" panose="020F0502020204030204" pitchFamily="34" charset="0"/>
              </a:rPr>
              <a:t> are </a:t>
            </a:r>
            <a:r>
              <a:rPr lang="cs-CZ" dirty="0" err="1">
                <a:latin typeface="Calibri" panose="020F0502020204030204" pitchFamily="34" charset="0"/>
                <a:ea typeface="Calibri" panose="020F0502020204030204" pitchFamily="34" charset="0"/>
              </a:rPr>
              <a:t>supporting</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the</a:t>
            </a:r>
            <a:r>
              <a:rPr lang="cs-CZ" dirty="0">
                <a:latin typeface="Calibri" panose="020F0502020204030204" pitchFamily="34" charset="0"/>
                <a:ea typeface="Calibri" panose="020F0502020204030204" pitchFamily="34" charset="0"/>
              </a:rPr>
              <a:t> natural </a:t>
            </a:r>
            <a:r>
              <a:rPr lang="cs-CZ" dirty="0" err="1">
                <a:latin typeface="Calibri" panose="020F0502020204030204" pitchFamily="34" charset="0"/>
                <a:ea typeface="Calibri" panose="020F0502020204030204" pitchFamily="34" charset="0"/>
              </a:rPr>
              <a:t>processes</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instead</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of</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offering</a:t>
            </a:r>
            <a:r>
              <a:rPr lang="cs-CZ" dirty="0">
                <a:latin typeface="Calibri" panose="020F0502020204030204" pitchFamily="34" charset="0"/>
                <a:ea typeface="Calibri" panose="020F0502020204030204" pitchFamily="34" charset="0"/>
              </a:rPr>
              <a:t> a </a:t>
            </a:r>
            <a:r>
              <a:rPr lang="cs-CZ" dirty="0" err="1">
                <a:latin typeface="Calibri" panose="020F0502020204030204" pitchFamily="34" charset="0"/>
                <a:ea typeface="Calibri" panose="020F0502020204030204" pitchFamily="34" charset="0"/>
              </a:rPr>
              <a:t>specific</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form</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of</a:t>
            </a:r>
            <a:r>
              <a:rPr lang="cs-CZ" dirty="0">
                <a:latin typeface="Calibri" panose="020F0502020204030204" pitchFamily="34" charset="0"/>
                <a:ea typeface="Calibri" panose="020F0502020204030204" pitchFamily="34" charset="0"/>
              </a:rPr>
              <a:t> „</a:t>
            </a:r>
            <a:r>
              <a:rPr lang="cs-CZ" dirty="0" err="1">
                <a:latin typeface="Calibri" panose="020F0502020204030204" pitchFamily="34" charset="0"/>
                <a:ea typeface="Calibri" panose="020F0502020204030204" pitchFamily="34" charset="0"/>
              </a:rPr>
              <a:t>treatment</a:t>
            </a:r>
            <a:r>
              <a:rPr lang="cs-CZ" dirty="0">
                <a:latin typeface="Calibri" panose="020F0502020204030204" pitchFamily="34" charset="0"/>
                <a:ea typeface="Calibri" panose="020F0502020204030204" pitchFamily="34" charset="0"/>
              </a:rPr>
              <a:t>“</a:t>
            </a:r>
          </a:p>
          <a:p>
            <a:pPr marL="0" indent="0" algn="r">
              <a:lnSpc>
                <a:spcPct val="150000"/>
              </a:lnSpc>
              <a:spcBef>
                <a:spcPts val="0"/>
              </a:spcBef>
              <a:buNone/>
            </a:pPr>
            <a:r>
              <a:rPr lang="en-US" sz="2900" i="1" dirty="0">
                <a:latin typeface="Calibri" panose="020F0502020204030204" pitchFamily="34" charset="0"/>
              </a:rPr>
              <a:t>Nepustil, P. (2016). Recovered without Treatment: The Process of Abandoning Crystal Meth Use without Professional Help. Taos Institute </a:t>
            </a:r>
            <a:r>
              <a:rPr lang="en-US" sz="2900" i="1" dirty="0" err="1">
                <a:latin typeface="Calibri" panose="020F0502020204030204" pitchFamily="34" charset="0"/>
              </a:rPr>
              <a:t>Worldshare</a:t>
            </a:r>
            <a:r>
              <a:rPr lang="en-US" sz="2900" i="1" dirty="0">
                <a:latin typeface="Calibri" panose="020F0502020204030204" pitchFamily="34" charset="0"/>
              </a:rPr>
              <a:t> books</a:t>
            </a:r>
            <a:endParaRPr lang="cs-CZ" sz="2900" i="1" dirty="0">
              <a:latin typeface="Calibri" panose="020F0502020204030204" pitchFamily="34" charset="0"/>
            </a:endParaRPr>
          </a:p>
          <a:p>
            <a:pPr marL="0" indent="0">
              <a:lnSpc>
                <a:spcPct val="150000"/>
              </a:lnSpc>
              <a:spcBef>
                <a:spcPts val="0"/>
              </a:spcBef>
              <a:buNone/>
            </a:pPr>
            <a:r>
              <a:rPr lang="cs-CZ" sz="2800" b="1" dirty="0" err="1">
                <a:effectLst/>
                <a:latin typeface="Calibri" panose="020F0502020204030204" pitchFamily="34" charset="0"/>
                <a:ea typeface="Calibri" panose="020F0502020204030204" pitchFamily="34" charset="0"/>
              </a:rPr>
              <a:t>We</a:t>
            </a:r>
            <a:r>
              <a:rPr lang="cs-CZ" sz="2800" b="1" dirty="0">
                <a:effectLst/>
                <a:latin typeface="Calibri" panose="020F0502020204030204" pitchFamily="34" charset="0"/>
                <a:ea typeface="Calibri" panose="020F0502020204030204" pitchFamily="34" charset="0"/>
              </a:rPr>
              <a:t> are </a:t>
            </a:r>
            <a:r>
              <a:rPr lang="cs-CZ" sz="2800" b="1" dirty="0" err="1">
                <a:effectLst/>
                <a:latin typeface="Calibri" panose="020F0502020204030204" pitchFamily="34" charset="0"/>
                <a:ea typeface="Calibri" panose="020F0502020204030204" pitchFamily="34" charset="0"/>
              </a:rPr>
              <a:t>trying</a:t>
            </a:r>
            <a:r>
              <a:rPr lang="cs-CZ" sz="2800" b="1" dirty="0">
                <a:effectLst/>
                <a:latin typeface="Calibri" panose="020F0502020204030204" pitchFamily="34" charset="0"/>
                <a:ea typeface="Calibri" panose="020F0502020204030204" pitchFamily="34" charset="0"/>
              </a:rPr>
              <a:t> to „</a:t>
            </a:r>
            <a:r>
              <a:rPr lang="cs-CZ" sz="2800" b="1" dirty="0" err="1">
                <a:effectLst/>
                <a:latin typeface="Calibri" panose="020F0502020204030204" pitchFamily="34" charset="0"/>
                <a:ea typeface="Calibri" panose="020F0502020204030204" pitchFamily="34" charset="0"/>
              </a:rPr>
              <a:t>populate</a:t>
            </a:r>
            <a:r>
              <a:rPr lang="cs-CZ" sz="2800" b="1" dirty="0">
                <a:effectLst/>
                <a:latin typeface="Calibri" panose="020F0502020204030204" pitchFamily="34" charset="0"/>
                <a:ea typeface="Calibri" panose="020F0502020204030204" pitchFamily="34" charset="0"/>
              </a:rPr>
              <a:t>“ recovery</a:t>
            </a:r>
          </a:p>
          <a:p>
            <a:pPr marL="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cs-CZ" sz="2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Mobilizing</a:t>
            </a:r>
            <a:r>
              <a:rPr kumimoji="0" lang="cs-C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cs-CZ" sz="2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the</a:t>
            </a:r>
            <a:r>
              <a:rPr kumimoji="0" lang="cs-C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cs-CZ" sz="2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relational</a:t>
            </a:r>
            <a:r>
              <a:rPr kumimoji="0" lang="cs-C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cs-CZ" sz="2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sources</a:t>
            </a:r>
            <a:r>
              <a:rPr kumimoji="0" lang="cs-C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in </a:t>
            </a:r>
            <a:r>
              <a:rPr kumimoji="0" lang="cs-CZ" sz="2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social</a:t>
            </a:r>
            <a:r>
              <a:rPr kumimoji="0" lang="cs-C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network </a:t>
            </a:r>
            <a:r>
              <a:rPr kumimoji="0" lang="cs-CZ" sz="2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is</a:t>
            </a:r>
            <a:r>
              <a:rPr kumimoji="0" lang="cs-C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cs-CZ" sz="28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our</a:t>
            </a:r>
            <a:r>
              <a:rPr kumimoji="0" lang="cs-CZ"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priority</a:t>
            </a:r>
          </a:p>
          <a:p>
            <a:pPr marL="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cs-CZ" dirty="0">
                <a:solidFill>
                  <a:prstClr val="black"/>
                </a:solidFill>
                <a:latin typeface="Calibri" panose="020F0502020204030204" pitchFamily="34" charset="0"/>
                <a:ea typeface="Calibri" panose="020F0502020204030204" pitchFamily="34" charset="0"/>
              </a:rPr>
              <a:t>Recovery </a:t>
            </a:r>
            <a:r>
              <a:rPr lang="cs-CZ" dirty="0" err="1">
                <a:solidFill>
                  <a:prstClr val="black"/>
                </a:solidFill>
                <a:latin typeface="Calibri" panose="020F0502020204030204" pitchFamily="34" charset="0"/>
                <a:ea typeface="Calibri" panose="020F0502020204030204" pitchFamily="34" charset="0"/>
              </a:rPr>
              <a:t>is</a:t>
            </a:r>
            <a:r>
              <a:rPr lang="cs-CZ" dirty="0">
                <a:solidFill>
                  <a:prstClr val="black"/>
                </a:solidFill>
                <a:latin typeface="Calibri" panose="020F0502020204030204" pitchFamily="34" charset="0"/>
                <a:ea typeface="Calibri" panose="020F0502020204030204" pitchFamily="34" charset="0"/>
              </a:rPr>
              <a:t> </a:t>
            </a:r>
            <a:r>
              <a:rPr lang="cs-CZ" dirty="0" err="1">
                <a:solidFill>
                  <a:prstClr val="black"/>
                </a:solidFill>
                <a:latin typeface="Calibri" panose="020F0502020204030204" pitchFamily="34" charset="0"/>
                <a:ea typeface="Calibri" panose="020F0502020204030204" pitchFamily="34" charset="0"/>
              </a:rPr>
              <a:t>relational</a:t>
            </a:r>
            <a:r>
              <a:rPr lang="cs-CZ" dirty="0">
                <a:solidFill>
                  <a:prstClr val="black"/>
                </a:solidFill>
                <a:latin typeface="Calibri" panose="020F0502020204030204" pitchFamily="34" charset="0"/>
                <a:ea typeface="Calibri" panose="020F0502020204030204" pitchFamily="34" charset="0"/>
              </a:rPr>
              <a:t> </a:t>
            </a:r>
            <a:r>
              <a:rPr lang="cs-CZ" dirty="0" err="1">
                <a:solidFill>
                  <a:prstClr val="black"/>
                </a:solidFill>
                <a:latin typeface="Calibri" panose="020F0502020204030204" pitchFamily="34" charset="0"/>
                <a:ea typeface="Calibri" panose="020F0502020204030204" pitchFamily="34" charset="0"/>
              </a:rPr>
              <a:t>process</a:t>
            </a:r>
            <a:r>
              <a:rPr lang="cs-CZ" dirty="0">
                <a:solidFill>
                  <a:prstClr val="black"/>
                </a:solidFill>
                <a:latin typeface="Calibri" panose="020F0502020204030204" pitchFamily="34" charset="0"/>
                <a:ea typeface="Calibri" panose="020F0502020204030204" pitchFamily="34" charset="0"/>
              </a:rPr>
              <a:t> </a:t>
            </a:r>
          </a:p>
          <a:p>
            <a:pPr marL="0" marR="0" lvl="0" indent="0" algn="r" fontAlgn="auto">
              <a:lnSpc>
                <a:spcPct val="150000"/>
              </a:lnSpc>
              <a:spcBef>
                <a:spcPts val="0"/>
              </a:spcBef>
              <a:spcAft>
                <a:spcPts val="0"/>
              </a:spcAft>
              <a:buClrTx/>
              <a:buSzTx/>
              <a:buNone/>
              <a:tabLst/>
              <a:defRPr/>
            </a:pPr>
            <a:r>
              <a:rPr lang="en-US" sz="2900" i="1" dirty="0">
                <a:latin typeface="Calibri" panose="020F0502020204030204" pitchFamily="34" charset="0"/>
              </a:rPr>
              <a:t>Nepustil, P. (2020). Populating Recovery: Mobilizing Relational Sources for Healing Addiction. In S. McNamee, M. Gergen, C. Camargo-Borges &amp; E. F. </a:t>
            </a:r>
            <a:r>
              <a:rPr lang="en-US" sz="2900" i="1" dirty="0" err="1">
                <a:latin typeface="Calibri" panose="020F0502020204030204" pitchFamily="34" charset="0"/>
              </a:rPr>
              <a:t>Rasera</a:t>
            </a:r>
            <a:r>
              <a:rPr lang="en-US" sz="2900" i="1" dirty="0">
                <a:latin typeface="Calibri" panose="020F0502020204030204" pitchFamily="34" charset="0"/>
              </a:rPr>
              <a:t> (Eds.) The Sage Handbook of Social Constructionist Practice. Pp. 576-486. New York: SAGE.</a:t>
            </a:r>
            <a:endParaRPr lang="cs-CZ" sz="2900" i="1" dirty="0">
              <a:latin typeface="Calibri" panose="020F0502020204030204" pitchFamily="34" charset="0"/>
            </a:endParaRPr>
          </a:p>
          <a:p>
            <a:pPr marL="0" indent="0">
              <a:lnSpc>
                <a:spcPct val="150000"/>
              </a:lnSpc>
              <a:spcBef>
                <a:spcPts val="0"/>
              </a:spcBef>
              <a:buNone/>
            </a:pPr>
            <a:endParaRPr lang="en-US" sz="2900" dirty="0">
              <a:latin typeface="Calibri" panose="020F0502020204030204" pitchFamily="34" charset="0"/>
            </a:endParaRPr>
          </a:p>
          <a:p>
            <a:pPr marL="0" marR="0">
              <a:lnSpc>
                <a:spcPct val="150000"/>
              </a:lnSpc>
              <a:spcBef>
                <a:spcPts val="0"/>
              </a:spcBef>
              <a:spcAft>
                <a:spcPts val="0"/>
              </a:spcAft>
            </a:pPr>
            <a:endParaRPr lang="en-US" sz="1800" dirty="0">
              <a:solidFill>
                <a:srgbClr val="006621"/>
              </a:solidFill>
              <a:latin typeface="Roboto"/>
              <a:ea typeface="Calibri" panose="020F0502020204030204" pitchFamily="34" charset="0"/>
            </a:endParaRPr>
          </a:p>
        </p:txBody>
      </p:sp>
    </p:spTree>
    <p:extLst>
      <p:ext uri="{BB962C8B-B14F-4D97-AF65-F5344CB8AC3E}">
        <p14:creationId xmlns:p14="http://schemas.microsoft.com/office/powerpoint/2010/main" val="4271045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905</Words>
  <Application>Microsoft Macintosh PowerPoint</Application>
  <PresentationFormat>Widescreen</PresentationFormat>
  <Paragraphs>25</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 Unicode MS</vt:lpstr>
      <vt:lpstr>Arial</vt:lpstr>
      <vt:lpstr>Calibri</vt:lpstr>
      <vt:lpstr>Calibri Light</vt:lpstr>
      <vt:lpstr>Roboto</vt:lpstr>
      <vt:lpstr>Office Theme</vt:lpstr>
      <vt:lpstr>Out of the Office  Susan and Pavel’s Sharing of Broadening “Therapy” Outside  Traditional Therapy Rooms </vt:lpstr>
      <vt:lpstr>PowerPoint Presentation</vt:lpstr>
      <vt:lpstr>PowerPoint Presentation</vt:lpstr>
      <vt:lpstr>Now I See A Person Common Research Themes and Links</vt:lpstr>
      <vt:lpstr>Outreach team Zotavení Brno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I See A Person Institute</dc:title>
  <dc:creator>Harar Herzel</dc:creator>
  <cp:lastModifiedBy>Megan Kadler</cp:lastModifiedBy>
  <cp:revision>26</cp:revision>
  <dcterms:created xsi:type="dcterms:W3CDTF">2021-02-27T17:04:32Z</dcterms:created>
  <dcterms:modified xsi:type="dcterms:W3CDTF">2024-04-07T06:21:53Z</dcterms:modified>
</cp:coreProperties>
</file>