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3" r:id="rId2"/>
    <p:sldId id="294" r:id="rId3"/>
    <p:sldId id="263" r:id="rId4"/>
    <p:sldId id="288" r:id="rId5"/>
    <p:sldId id="258" r:id="rId6"/>
    <p:sldId id="257" r:id="rId7"/>
    <p:sldId id="283" r:id="rId8"/>
    <p:sldId id="276" r:id="rId9"/>
    <p:sldId id="278" r:id="rId10"/>
    <p:sldId id="273" r:id="rId11"/>
    <p:sldId id="264" r:id="rId12"/>
    <p:sldId id="261" r:id="rId13"/>
    <p:sldId id="269" r:id="rId14"/>
    <p:sldId id="281" r:id="rId15"/>
    <p:sldId id="284" r:id="rId16"/>
    <p:sldId id="285" r:id="rId17"/>
    <p:sldId id="286" r:id="rId18"/>
    <p:sldId id="287" r:id="rId19"/>
    <p:sldId id="280" r:id="rId20"/>
    <p:sldId id="289" r:id="rId21"/>
    <p:sldId id="290" r:id="rId22"/>
    <p:sldId id="295" r:id="rId23"/>
    <p:sldId id="260" r:id="rId24"/>
    <p:sldId id="296" r:id="rId25"/>
    <p:sldId id="297" r:id="rId26"/>
    <p:sldId id="298" r:id="rId27"/>
    <p:sldId id="299" r:id="rId28"/>
    <p:sldId id="300" r:id="rId29"/>
    <p:sldId id="30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884" autoAdjust="0"/>
    <p:restoredTop sz="94660"/>
  </p:normalViewPr>
  <p:slideViewPr>
    <p:cSldViewPr snapToGrid="0">
      <p:cViewPr varScale="1">
        <p:scale>
          <a:sx n="63" d="100"/>
          <a:sy n="63" d="100"/>
        </p:scale>
        <p:origin x="192" y="1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502F9C-5E19-483E-AF52-8FF4CE9EED04}" type="datetimeFigureOut">
              <a:rPr lang="en-US" smtClean="0"/>
              <a:t>4/6/24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4369BB-AE15-4956-AA45-C50B21693137}" type="slidenum">
              <a:rPr lang="en-US" smtClean="0"/>
              <a:t>‹#›</a:t>
            </a:fld>
            <a:endParaRPr lang="en-US"/>
          </a:p>
        </p:txBody>
      </p:sp>
    </p:spTree>
    <p:extLst>
      <p:ext uri="{BB962C8B-B14F-4D97-AF65-F5344CB8AC3E}">
        <p14:creationId xmlns:p14="http://schemas.microsoft.com/office/powerpoint/2010/main" val="139283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Freedom of expression and discussion of themes of importance from client’s point of view, rather than centralizing professional paradigms and pathological or deficiency based descriptions. </a:t>
            </a:r>
          </a:p>
          <a:p>
            <a:pPr marL="171450" indent="-171450">
              <a:buFont typeface="Arial" panose="020B0604020202020204" pitchFamily="34" charset="0"/>
              <a:buChar char="•"/>
            </a:pPr>
            <a:r>
              <a:rPr lang="en-US" dirty="0"/>
              <a:t>Hoffman (1998) “the mental health profession itself has been held up as an oppressive discourse and as a result, a much needed consciousness-raising is taking place” (p. 145). </a:t>
            </a:r>
          </a:p>
          <a:p>
            <a:pPr marL="171450" indent="-171450">
              <a:buFont typeface="Arial" panose="020B0604020202020204" pitchFamily="34" charset="0"/>
              <a:buChar char="•"/>
            </a:pPr>
            <a:r>
              <a:rPr lang="en-US" dirty="0"/>
              <a:t>Including and making </a:t>
            </a:r>
            <a:r>
              <a:rPr lang="en-US" i="1" dirty="0"/>
              <a:t>visible </a:t>
            </a:r>
            <a:r>
              <a:rPr lang="en-US" i="0" dirty="0"/>
              <a:t>(Anderson, 2001, p. 5) the voice of the consumer. Complaints by consumers made public moral assertions and introduced change. </a:t>
            </a:r>
          </a:p>
        </p:txBody>
      </p:sp>
      <p:sp>
        <p:nvSpPr>
          <p:cNvPr id="4" name="Slide Number Placeholder 3"/>
          <p:cNvSpPr>
            <a:spLocks noGrp="1"/>
          </p:cNvSpPr>
          <p:nvPr>
            <p:ph type="sldNum" sz="quarter" idx="5"/>
          </p:nvPr>
        </p:nvSpPr>
        <p:spPr/>
        <p:txBody>
          <a:bodyPr/>
          <a:lstStyle/>
          <a:p>
            <a:fld id="{DC086F31-F6E7-DF4C-9B0C-5478E0F98DC8}" type="slidenum">
              <a:rPr lang="en-US" smtClean="0"/>
              <a:t>3</a:t>
            </a:fld>
            <a:endParaRPr lang="en-US"/>
          </a:p>
        </p:txBody>
      </p:sp>
    </p:spTree>
    <p:extLst>
      <p:ext uri="{BB962C8B-B14F-4D97-AF65-F5344CB8AC3E}">
        <p14:creationId xmlns:p14="http://schemas.microsoft.com/office/powerpoint/2010/main" val="2464162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a:t>Susan Swim’s doctoral dissertation, ”Process Ethics: Collaborative Partnerships Within Therapeutic Conversational Communities.” </a:t>
            </a:r>
          </a:p>
          <a:p>
            <a:pPr marL="285750" indent="-285750">
              <a:buFont typeface="Arial" panose="020B0604020202020204" pitchFamily="34" charset="0"/>
              <a:buChar char="•"/>
            </a:pPr>
            <a:r>
              <a:rPr lang="en-US" sz="1200" dirty="0"/>
              <a:t>Influenced by works of social constructionists: Harry </a:t>
            </a:r>
            <a:r>
              <a:rPr lang="en-US" sz="1200" dirty="0" err="1"/>
              <a:t>Goolishian</a:t>
            </a:r>
            <a:r>
              <a:rPr lang="en-US" sz="1200" dirty="0"/>
              <a:t>, </a:t>
            </a:r>
            <a:r>
              <a:rPr lang="en-US" sz="1200" dirty="0" err="1"/>
              <a:t>Harlene</a:t>
            </a:r>
            <a:r>
              <a:rPr lang="en-US" sz="1200" dirty="0"/>
              <a:t> Anderson, Tom Andersen, Ken </a:t>
            </a:r>
            <a:r>
              <a:rPr lang="en-US" sz="1200" dirty="0" err="1"/>
              <a:t>Gergen</a:t>
            </a:r>
            <a:r>
              <a:rPr lang="en-US" sz="1200" dirty="0"/>
              <a:t>, and John </a:t>
            </a:r>
            <a:r>
              <a:rPr lang="en-US" sz="1200" dirty="0" err="1"/>
              <a:t>Shotter</a:t>
            </a:r>
            <a:r>
              <a:rPr lang="en-US" sz="1200" dirty="0"/>
              <a:t>. </a:t>
            </a:r>
          </a:p>
          <a:p>
            <a:pPr marL="285750" indent="-285750">
              <a:buFont typeface="Arial" panose="020B0604020202020204" pitchFamily="34" charset="0"/>
              <a:buChar char="•"/>
            </a:pPr>
            <a:r>
              <a:rPr lang="en-US" sz="1200" dirty="0"/>
              <a:t>Illustration authored by one of the research participants. </a:t>
            </a:r>
          </a:p>
          <a:p>
            <a:pPr marL="285750" indent="-285750">
              <a:buFont typeface="Arial" panose="020B0604020202020204" pitchFamily="34" charset="0"/>
              <a:buChar char="•"/>
            </a:pPr>
            <a:r>
              <a:rPr lang="en-US" sz="1200" dirty="0"/>
              <a:t>Harm decreased through looking to local relationships for guidance. </a:t>
            </a:r>
          </a:p>
          <a:p>
            <a:pPr marL="285750" indent="-285750">
              <a:buFont typeface="Arial" panose="020B0604020202020204" pitchFamily="34" charset="0"/>
              <a:buChar char="•"/>
            </a:pPr>
            <a:r>
              <a:rPr lang="en-US" sz="1200" dirty="0"/>
              <a:t>Maintaining and following mandated rules of tradition; process ethics supplements the therapeutic relationship. </a:t>
            </a:r>
          </a:p>
          <a:p>
            <a:pPr marL="285750" indent="-285750">
              <a:buFont typeface="Arial" panose="020B0604020202020204" pitchFamily="34" charset="0"/>
              <a:buChar char="•"/>
            </a:pPr>
            <a:endParaRPr lang="en-US" sz="1200" dirty="0"/>
          </a:p>
          <a:p>
            <a:endParaRPr lang="en-US" sz="1200" dirty="0"/>
          </a:p>
        </p:txBody>
      </p:sp>
      <p:sp>
        <p:nvSpPr>
          <p:cNvPr id="4" name="Slide Number Placeholder 3"/>
          <p:cNvSpPr>
            <a:spLocks noGrp="1"/>
          </p:cNvSpPr>
          <p:nvPr>
            <p:ph type="sldNum" sz="quarter" idx="5"/>
          </p:nvPr>
        </p:nvSpPr>
        <p:spPr/>
        <p:txBody>
          <a:bodyPr/>
          <a:lstStyle/>
          <a:p>
            <a:fld id="{DC086F31-F6E7-DF4C-9B0C-5478E0F98DC8}" type="slidenum">
              <a:rPr lang="en-US" smtClean="0"/>
              <a:t>6</a:t>
            </a:fld>
            <a:endParaRPr lang="en-US"/>
          </a:p>
        </p:txBody>
      </p:sp>
    </p:spTree>
    <p:extLst>
      <p:ext uri="{BB962C8B-B14F-4D97-AF65-F5344CB8AC3E}">
        <p14:creationId xmlns:p14="http://schemas.microsoft.com/office/powerpoint/2010/main" val="331656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Reflective: new possibilities for conversations by encouraging open dialogues and multiple opinions (Anderson, 1997; </a:t>
            </a:r>
            <a:r>
              <a:rPr lang="en-US" sz="1200" b="0" dirty="0" err="1"/>
              <a:t>Gergen</a:t>
            </a:r>
            <a:r>
              <a:rPr lang="en-US" sz="1200" b="0" dirty="0"/>
              <a:t>, 1999; Hoffman, 2002) in relationships. </a:t>
            </a:r>
          </a:p>
          <a:p>
            <a:endParaRPr lang="en-US" dirty="0"/>
          </a:p>
        </p:txBody>
      </p:sp>
      <p:sp>
        <p:nvSpPr>
          <p:cNvPr id="4" name="Slide Number Placeholder 3"/>
          <p:cNvSpPr>
            <a:spLocks noGrp="1"/>
          </p:cNvSpPr>
          <p:nvPr>
            <p:ph type="sldNum" sz="quarter" idx="5"/>
          </p:nvPr>
        </p:nvSpPr>
        <p:spPr/>
        <p:txBody>
          <a:bodyPr/>
          <a:lstStyle/>
          <a:p>
            <a:fld id="{DC086F31-F6E7-DF4C-9B0C-5478E0F98DC8}" type="slidenum">
              <a:rPr lang="en-US" smtClean="0"/>
              <a:t>8</a:t>
            </a:fld>
            <a:endParaRPr lang="en-US"/>
          </a:p>
        </p:txBody>
      </p:sp>
    </p:spTree>
    <p:extLst>
      <p:ext uri="{BB962C8B-B14F-4D97-AF65-F5344CB8AC3E}">
        <p14:creationId xmlns:p14="http://schemas.microsoft.com/office/powerpoint/2010/main" val="1113689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Reflective: new possibilities for conversations by encouraging open dialogues and multiple opinions (Anderson, 1997; </a:t>
            </a:r>
            <a:r>
              <a:rPr lang="en-US" sz="1200" b="0" dirty="0" err="1"/>
              <a:t>Gergen</a:t>
            </a:r>
            <a:r>
              <a:rPr lang="en-US" sz="1200" b="0" dirty="0"/>
              <a:t>, 1999; Hoffman, 2002) in relationships. </a:t>
            </a:r>
          </a:p>
          <a:p>
            <a:endParaRPr lang="en-US" dirty="0"/>
          </a:p>
        </p:txBody>
      </p:sp>
      <p:sp>
        <p:nvSpPr>
          <p:cNvPr id="4" name="Slide Number Placeholder 3"/>
          <p:cNvSpPr>
            <a:spLocks noGrp="1"/>
          </p:cNvSpPr>
          <p:nvPr>
            <p:ph type="sldNum" sz="quarter" idx="5"/>
          </p:nvPr>
        </p:nvSpPr>
        <p:spPr/>
        <p:txBody>
          <a:bodyPr/>
          <a:lstStyle/>
          <a:p>
            <a:fld id="{DC086F31-F6E7-DF4C-9B0C-5478E0F98DC8}" type="slidenum">
              <a:rPr lang="en-US" smtClean="0"/>
              <a:t>9</a:t>
            </a:fld>
            <a:endParaRPr lang="en-US"/>
          </a:p>
        </p:txBody>
      </p:sp>
    </p:spTree>
    <p:extLst>
      <p:ext uri="{BB962C8B-B14F-4D97-AF65-F5344CB8AC3E}">
        <p14:creationId xmlns:p14="http://schemas.microsoft.com/office/powerpoint/2010/main" val="1647331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8687E-6F35-4A71-A81F-906DE0A7DD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F944F8-D6EB-4830-A751-576EF76CAF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2115B04-E126-4CCD-B006-5D445D20465E}"/>
              </a:ext>
            </a:extLst>
          </p:cNvPr>
          <p:cNvSpPr>
            <a:spLocks noGrp="1"/>
          </p:cNvSpPr>
          <p:nvPr>
            <p:ph type="dt" sz="half" idx="10"/>
          </p:nvPr>
        </p:nvSpPr>
        <p:spPr/>
        <p:txBody>
          <a:bodyPr/>
          <a:lstStyle/>
          <a:p>
            <a:fld id="{2E2C8472-EE8B-4CAF-9DE9-14DF2385460B}" type="datetimeFigureOut">
              <a:rPr lang="en-US" smtClean="0"/>
              <a:t>4/6/24</a:t>
            </a:fld>
            <a:endParaRPr lang="en-US"/>
          </a:p>
        </p:txBody>
      </p:sp>
      <p:sp>
        <p:nvSpPr>
          <p:cNvPr id="5" name="Footer Placeholder 4">
            <a:extLst>
              <a:ext uri="{FF2B5EF4-FFF2-40B4-BE49-F238E27FC236}">
                <a16:creationId xmlns:a16="http://schemas.microsoft.com/office/drawing/2014/main" id="{17A865F1-8A9B-47E2-ABD0-62CCD8A299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2E31F1-7410-4304-9674-8CBCFCFE330A}"/>
              </a:ext>
            </a:extLst>
          </p:cNvPr>
          <p:cNvSpPr>
            <a:spLocks noGrp="1"/>
          </p:cNvSpPr>
          <p:nvPr>
            <p:ph type="sldNum" sz="quarter" idx="12"/>
          </p:nvPr>
        </p:nvSpPr>
        <p:spPr/>
        <p:txBody>
          <a:bodyPr/>
          <a:lstStyle/>
          <a:p>
            <a:fld id="{FBC014DC-DFEE-44EB-A0BC-CEE296B5B492}" type="slidenum">
              <a:rPr lang="en-US" smtClean="0"/>
              <a:t>‹#›</a:t>
            </a:fld>
            <a:endParaRPr lang="en-US"/>
          </a:p>
        </p:txBody>
      </p:sp>
    </p:spTree>
    <p:extLst>
      <p:ext uri="{BB962C8B-B14F-4D97-AF65-F5344CB8AC3E}">
        <p14:creationId xmlns:p14="http://schemas.microsoft.com/office/powerpoint/2010/main" val="1407387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74161-2D9A-418B-A5FB-1A045D3D2C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74F4D-A6C4-4B89-B118-E86ACBED1A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C965B9-2BB6-486E-A22D-AA2CAEE5733C}"/>
              </a:ext>
            </a:extLst>
          </p:cNvPr>
          <p:cNvSpPr>
            <a:spLocks noGrp="1"/>
          </p:cNvSpPr>
          <p:nvPr>
            <p:ph type="dt" sz="half" idx="10"/>
          </p:nvPr>
        </p:nvSpPr>
        <p:spPr/>
        <p:txBody>
          <a:bodyPr/>
          <a:lstStyle/>
          <a:p>
            <a:fld id="{2E2C8472-EE8B-4CAF-9DE9-14DF2385460B}" type="datetimeFigureOut">
              <a:rPr lang="en-US" smtClean="0"/>
              <a:t>4/6/24</a:t>
            </a:fld>
            <a:endParaRPr lang="en-US"/>
          </a:p>
        </p:txBody>
      </p:sp>
      <p:sp>
        <p:nvSpPr>
          <p:cNvPr id="5" name="Footer Placeholder 4">
            <a:extLst>
              <a:ext uri="{FF2B5EF4-FFF2-40B4-BE49-F238E27FC236}">
                <a16:creationId xmlns:a16="http://schemas.microsoft.com/office/drawing/2014/main" id="{6E09BC17-1AEE-4A40-B6F3-A4C286EFE6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FEDB26-71A7-4E5D-8E05-E7FD78D33E21}"/>
              </a:ext>
            </a:extLst>
          </p:cNvPr>
          <p:cNvSpPr>
            <a:spLocks noGrp="1"/>
          </p:cNvSpPr>
          <p:nvPr>
            <p:ph type="sldNum" sz="quarter" idx="12"/>
          </p:nvPr>
        </p:nvSpPr>
        <p:spPr/>
        <p:txBody>
          <a:bodyPr/>
          <a:lstStyle/>
          <a:p>
            <a:fld id="{FBC014DC-DFEE-44EB-A0BC-CEE296B5B492}" type="slidenum">
              <a:rPr lang="en-US" smtClean="0"/>
              <a:t>‹#›</a:t>
            </a:fld>
            <a:endParaRPr lang="en-US"/>
          </a:p>
        </p:txBody>
      </p:sp>
    </p:spTree>
    <p:extLst>
      <p:ext uri="{BB962C8B-B14F-4D97-AF65-F5344CB8AC3E}">
        <p14:creationId xmlns:p14="http://schemas.microsoft.com/office/powerpoint/2010/main" val="4246339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F6ABC1-D318-4A9E-85B7-C2BF27F04B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482D97-BE20-45CC-8013-4560D3C79E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1488D4-DD1F-45FA-BA95-19B232642C40}"/>
              </a:ext>
            </a:extLst>
          </p:cNvPr>
          <p:cNvSpPr>
            <a:spLocks noGrp="1"/>
          </p:cNvSpPr>
          <p:nvPr>
            <p:ph type="dt" sz="half" idx="10"/>
          </p:nvPr>
        </p:nvSpPr>
        <p:spPr/>
        <p:txBody>
          <a:bodyPr/>
          <a:lstStyle/>
          <a:p>
            <a:fld id="{2E2C8472-EE8B-4CAF-9DE9-14DF2385460B}" type="datetimeFigureOut">
              <a:rPr lang="en-US" smtClean="0"/>
              <a:t>4/6/24</a:t>
            </a:fld>
            <a:endParaRPr lang="en-US"/>
          </a:p>
        </p:txBody>
      </p:sp>
      <p:sp>
        <p:nvSpPr>
          <p:cNvPr id="5" name="Footer Placeholder 4">
            <a:extLst>
              <a:ext uri="{FF2B5EF4-FFF2-40B4-BE49-F238E27FC236}">
                <a16:creationId xmlns:a16="http://schemas.microsoft.com/office/drawing/2014/main" id="{699F3563-B7D1-4E0C-82EE-0377FEBD17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192EF1-6494-446D-861C-FE9BF576F2B2}"/>
              </a:ext>
            </a:extLst>
          </p:cNvPr>
          <p:cNvSpPr>
            <a:spLocks noGrp="1"/>
          </p:cNvSpPr>
          <p:nvPr>
            <p:ph type="sldNum" sz="quarter" idx="12"/>
          </p:nvPr>
        </p:nvSpPr>
        <p:spPr/>
        <p:txBody>
          <a:bodyPr/>
          <a:lstStyle/>
          <a:p>
            <a:fld id="{FBC014DC-DFEE-44EB-A0BC-CEE296B5B492}" type="slidenum">
              <a:rPr lang="en-US" smtClean="0"/>
              <a:t>‹#›</a:t>
            </a:fld>
            <a:endParaRPr lang="en-US"/>
          </a:p>
        </p:txBody>
      </p:sp>
    </p:spTree>
    <p:extLst>
      <p:ext uri="{BB962C8B-B14F-4D97-AF65-F5344CB8AC3E}">
        <p14:creationId xmlns:p14="http://schemas.microsoft.com/office/powerpoint/2010/main" val="850994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414A7-36B2-4539-80C3-96F1AFB62A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D47618-A2E2-4D25-9C9B-FDE2F9A895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4F52DA-9657-4809-85A5-EE69448CF233}"/>
              </a:ext>
            </a:extLst>
          </p:cNvPr>
          <p:cNvSpPr>
            <a:spLocks noGrp="1"/>
          </p:cNvSpPr>
          <p:nvPr>
            <p:ph type="dt" sz="half" idx="10"/>
          </p:nvPr>
        </p:nvSpPr>
        <p:spPr/>
        <p:txBody>
          <a:bodyPr/>
          <a:lstStyle/>
          <a:p>
            <a:fld id="{2E2C8472-EE8B-4CAF-9DE9-14DF2385460B}" type="datetimeFigureOut">
              <a:rPr lang="en-US" smtClean="0"/>
              <a:t>4/6/24</a:t>
            </a:fld>
            <a:endParaRPr lang="en-US"/>
          </a:p>
        </p:txBody>
      </p:sp>
      <p:sp>
        <p:nvSpPr>
          <p:cNvPr id="5" name="Footer Placeholder 4">
            <a:extLst>
              <a:ext uri="{FF2B5EF4-FFF2-40B4-BE49-F238E27FC236}">
                <a16:creationId xmlns:a16="http://schemas.microsoft.com/office/drawing/2014/main" id="{63B48B8B-736A-4C50-AD8C-92FFCD25F1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7C8FA5-AEA2-41B9-A988-DD2B24D4D617}"/>
              </a:ext>
            </a:extLst>
          </p:cNvPr>
          <p:cNvSpPr>
            <a:spLocks noGrp="1"/>
          </p:cNvSpPr>
          <p:nvPr>
            <p:ph type="sldNum" sz="quarter" idx="12"/>
          </p:nvPr>
        </p:nvSpPr>
        <p:spPr/>
        <p:txBody>
          <a:bodyPr/>
          <a:lstStyle/>
          <a:p>
            <a:fld id="{FBC014DC-DFEE-44EB-A0BC-CEE296B5B492}" type="slidenum">
              <a:rPr lang="en-US" smtClean="0"/>
              <a:t>‹#›</a:t>
            </a:fld>
            <a:endParaRPr lang="en-US"/>
          </a:p>
        </p:txBody>
      </p:sp>
    </p:spTree>
    <p:extLst>
      <p:ext uri="{BB962C8B-B14F-4D97-AF65-F5344CB8AC3E}">
        <p14:creationId xmlns:p14="http://schemas.microsoft.com/office/powerpoint/2010/main" val="2478805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76D12-445A-4C25-B0C5-99AC8655BE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CEE9707-6365-4DC9-B521-B9F48A43E3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B42CF5-2AB0-4BB0-869E-D7D2EB743DD5}"/>
              </a:ext>
            </a:extLst>
          </p:cNvPr>
          <p:cNvSpPr>
            <a:spLocks noGrp="1"/>
          </p:cNvSpPr>
          <p:nvPr>
            <p:ph type="dt" sz="half" idx="10"/>
          </p:nvPr>
        </p:nvSpPr>
        <p:spPr/>
        <p:txBody>
          <a:bodyPr/>
          <a:lstStyle/>
          <a:p>
            <a:fld id="{2E2C8472-EE8B-4CAF-9DE9-14DF2385460B}" type="datetimeFigureOut">
              <a:rPr lang="en-US" smtClean="0"/>
              <a:t>4/6/24</a:t>
            </a:fld>
            <a:endParaRPr lang="en-US"/>
          </a:p>
        </p:txBody>
      </p:sp>
      <p:sp>
        <p:nvSpPr>
          <p:cNvPr id="5" name="Footer Placeholder 4">
            <a:extLst>
              <a:ext uri="{FF2B5EF4-FFF2-40B4-BE49-F238E27FC236}">
                <a16:creationId xmlns:a16="http://schemas.microsoft.com/office/drawing/2014/main" id="{29344B1F-3D75-4710-960A-9692A72ABB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22B09A-2E67-416B-AD45-500FAE71CB86}"/>
              </a:ext>
            </a:extLst>
          </p:cNvPr>
          <p:cNvSpPr>
            <a:spLocks noGrp="1"/>
          </p:cNvSpPr>
          <p:nvPr>
            <p:ph type="sldNum" sz="quarter" idx="12"/>
          </p:nvPr>
        </p:nvSpPr>
        <p:spPr/>
        <p:txBody>
          <a:bodyPr/>
          <a:lstStyle/>
          <a:p>
            <a:fld id="{FBC014DC-DFEE-44EB-A0BC-CEE296B5B492}" type="slidenum">
              <a:rPr lang="en-US" smtClean="0"/>
              <a:t>‹#›</a:t>
            </a:fld>
            <a:endParaRPr lang="en-US"/>
          </a:p>
        </p:txBody>
      </p:sp>
    </p:spTree>
    <p:extLst>
      <p:ext uri="{BB962C8B-B14F-4D97-AF65-F5344CB8AC3E}">
        <p14:creationId xmlns:p14="http://schemas.microsoft.com/office/powerpoint/2010/main" val="2471877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3126C-C298-406D-AADC-82040F6B8A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741143-E885-410C-943B-3168A7A071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A987B6-5C29-4B94-98DD-524B8A935D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8D90A9-9CE5-41DC-872F-2226B02662E9}"/>
              </a:ext>
            </a:extLst>
          </p:cNvPr>
          <p:cNvSpPr>
            <a:spLocks noGrp="1"/>
          </p:cNvSpPr>
          <p:nvPr>
            <p:ph type="dt" sz="half" idx="10"/>
          </p:nvPr>
        </p:nvSpPr>
        <p:spPr/>
        <p:txBody>
          <a:bodyPr/>
          <a:lstStyle/>
          <a:p>
            <a:fld id="{2E2C8472-EE8B-4CAF-9DE9-14DF2385460B}" type="datetimeFigureOut">
              <a:rPr lang="en-US" smtClean="0"/>
              <a:t>4/6/24</a:t>
            </a:fld>
            <a:endParaRPr lang="en-US"/>
          </a:p>
        </p:txBody>
      </p:sp>
      <p:sp>
        <p:nvSpPr>
          <p:cNvPr id="6" name="Footer Placeholder 5">
            <a:extLst>
              <a:ext uri="{FF2B5EF4-FFF2-40B4-BE49-F238E27FC236}">
                <a16:creationId xmlns:a16="http://schemas.microsoft.com/office/drawing/2014/main" id="{D2AA8860-5922-4538-BBC6-28ABD899EF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37131C-00F2-4DDC-B1A0-270ED28C56AF}"/>
              </a:ext>
            </a:extLst>
          </p:cNvPr>
          <p:cNvSpPr>
            <a:spLocks noGrp="1"/>
          </p:cNvSpPr>
          <p:nvPr>
            <p:ph type="sldNum" sz="quarter" idx="12"/>
          </p:nvPr>
        </p:nvSpPr>
        <p:spPr/>
        <p:txBody>
          <a:bodyPr/>
          <a:lstStyle/>
          <a:p>
            <a:fld id="{FBC014DC-DFEE-44EB-A0BC-CEE296B5B492}" type="slidenum">
              <a:rPr lang="en-US" smtClean="0"/>
              <a:t>‹#›</a:t>
            </a:fld>
            <a:endParaRPr lang="en-US"/>
          </a:p>
        </p:txBody>
      </p:sp>
    </p:spTree>
    <p:extLst>
      <p:ext uri="{BB962C8B-B14F-4D97-AF65-F5344CB8AC3E}">
        <p14:creationId xmlns:p14="http://schemas.microsoft.com/office/powerpoint/2010/main" val="2942949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D4B5C-116F-4ED0-9DF2-F155CF17B0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774537-B491-43A5-AA2C-6E6A99592B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724A15-E326-440F-9C59-9808A07D28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346A90-F8D3-4F0B-A45A-A06F55D92F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E5A7D7-87C1-44AD-B747-264FEFD7EF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D1FEE6-A403-411C-9F56-2029E39ECD55}"/>
              </a:ext>
            </a:extLst>
          </p:cNvPr>
          <p:cNvSpPr>
            <a:spLocks noGrp="1"/>
          </p:cNvSpPr>
          <p:nvPr>
            <p:ph type="dt" sz="half" idx="10"/>
          </p:nvPr>
        </p:nvSpPr>
        <p:spPr/>
        <p:txBody>
          <a:bodyPr/>
          <a:lstStyle/>
          <a:p>
            <a:fld id="{2E2C8472-EE8B-4CAF-9DE9-14DF2385460B}" type="datetimeFigureOut">
              <a:rPr lang="en-US" smtClean="0"/>
              <a:t>4/6/24</a:t>
            </a:fld>
            <a:endParaRPr lang="en-US"/>
          </a:p>
        </p:txBody>
      </p:sp>
      <p:sp>
        <p:nvSpPr>
          <p:cNvPr id="8" name="Footer Placeholder 7">
            <a:extLst>
              <a:ext uri="{FF2B5EF4-FFF2-40B4-BE49-F238E27FC236}">
                <a16:creationId xmlns:a16="http://schemas.microsoft.com/office/drawing/2014/main" id="{A02B5ACC-BB1E-4AD9-9A8F-03120F41CE0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D36F49E-A666-438E-86D9-0DF2E0C48A32}"/>
              </a:ext>
            </a:extLst>
          </p:cNvPr>
          <p:cNvSpPr>
            <a:spLocks noGrp="1"/>
          </p:cNvSpPr>
          <p:nvPr>
            <p:ph type="sldNum" sz="quarter" idx="12"/>
          </p:nvPr>
        </p:nvSpPr>
        <p:spPr/>
        <p:txBody>
          <a:bodyPr/>
          <a:lstStyle/>
          <a:p>
            <a:fld id="{FBC014DC-DFEE-44EB-A0BC-CEE296B5B492}" type="slidenum">
              <a:rPr lang="en-US" smtClean="0"/>
              <a:t>‹#›</a:t>
            </a:fld>
            <a:endParaRPr lang="en-US"/>
          </a:p>
        </p:txBody>
      </p:sp>
    </p:spTree>
    <p:extLst>
      <p:ext uri="{BB962C8B-B14F-4D97-AF65-F5344CB8AC3E}">
        <p14:creationId xmlns:p14="http://schemas.microsoft.com/office/powerpoint/2010/main" val="1641682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9EA28-FB1C-4397-BCDE-4931B66C5A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F1B987-73BE-4138-8667-3D4E408E243C}"/>
              </a:ext>
            </a:extLst>
          </p:cNvPr>
          <p:cNvSpPr>
            <a:spLocks noGrp="1"/>
          </p:cNvSpPr>
          <p:nvPr>
            <p:ph type="dt" sz="half" idx="10"/>
          </p:nvPr>
        </p:nvSpPr>
        <p:spPr/>
        <p:txBody>
          <a:bodyPr/>
          <a:lstStyle/>
          <a:p>
            <a:fld id="{2E2C8472-EE8B-4CAF-9DE9-14DF2385460B}" type="datetimeFigureOut">
              <a:rPr lang="en-US" smtClean="0"/>
              <a:t>4/6/24</a:t>
            </a:fld>
            <a:endParaRPr lang="en-US"/>
          </a:p>
        </p:txBody>
      </p:sp>
      <p:sp>
        <p:nvSpPr>
          <p:cNvPr id="4" name="Footer Placeholder 3">
            <a:extLst>
              <a:ext uri="{FF2B5EF4-FFF2-40B4-BE49-F238E27FC236}">
                <a16:creationId xmlns:a16="http://schemas.microsoft.com/office/drawing/2014/main" id="{0E8BDEC7-A82F-4F37-ADE6-7270C58BD2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0109B1-A3C2-42D1-B94E-A6D4F98E47C7}"/>
              </a:ext>
            </a:extLst>
          </p:cNvPr>
          <p:cNvSpPr>
            <a:spLocks noGrp="1"/>
          </p:cNvSpPr>
          <p:nvPr>
            <p:ph type="sldNum" sz="quarter" idx="12"/>
          </p:nvPr>
        </p:nvSpPr>
        <p:spPr/>
        <p:txBody>
          <a:bodyPr/>
          <a:lstStyle/>
          <a:p>
            <a:fld id="{FBC014DC-DFEE-44EB-A0BC-CEE296B5B492}" type="slidenum">
              <a:rPr lang="en-US" smtClean="0"/>
              <a:t>‹#›</a:t>
            </a:fld>
            <a:endParaRPr lang="en-US"/>
          </a:p>
        </p:txBody>
      </p:sp>
    </p:spTree>
    <p:extLst>
      <p:ext uri="{BB962C8B-B14F-4D97-AF65-F5344CB8AC3E}">
        <p14:creationId xmlns:p14="http://schemas.microsoft.com/office/powerpoint/2010/main" val="3798832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E749E5-FF72-45B1-B1D8-D1C16AC142A0}"/>
              </a:ext>
            </a:extLst>
          </p:cNvPr>
          <p:cNvSpPr>
            <a:spLocks noGrp="1"/>
          </p:cNvSpPr>
          <p:nvPr>
            <p:ph type="dt" sz="half" idx="10"/>
          </p:nvPr>
        </p:nvSpPr>
        <p:spPr/>
        <p:txBody>
          <a:bodyPr/>
          <a:lstStyle/>
          <a:p>
            <a:fld id="{2E2C8472-EE8B-4CAF-9DE9-14DF2385460B}" type="datetimeFigureOut">
              <a:rPr lang="en-US" smtClean="0"/>
              <a:t>4/6/24</a:t>
            </a:fld>
            <a:endParaRPr lang="en-US"/>
          </a:p>
        </p:txBody>
      </p:sp>
      <p:sp>
        <p:nvSpPr>
          <p:cNvPr id="3" name="Footer Placeholder 2">
            <a:extLst>
              <a:ext uri="{FF2B5EF4-FFF2-40B4-BE49-F238E27FC236}">
                <a16:creationId xmlns:a16="http://schemas.microsoft.com/office/drawing/2014/main" id="{B094F904-9C4E-40EF-95F1-A869468BAAF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6367B4-0DF4-4DF9-84F0-921CAFCD6AA8}"/>
              </a:ext>
            </a:extLst>
          </p:cNvPr>
          <p:cNvSpPr>
            <a:spLocks noGrp="1"/>
          </p:cNvSpPr>
          <p:nvPr>
            <p:ph type="sldNum" sz="quarter" idx="12"/>
          </p:nvPr>
        </p:nvSpPr>
        <p:spPr/>
        <p:txBody>
          <a:bodyPr/>
          <a:lstStyle/>
          <a:p>
            <a:fld id="{FBC014DC-DFEE-44EB-A0BC-CEE296B5B492}" type="slidenum">
              <a:rPr lang="en-US" smtClean="0"/>
              <a:t>‹#›</a:t>
            </a:fld>
            <a:endParaRPr lang="en-US"/>
          </a:p>
        </p:txBody>
      </p:sp>
    </p:spTree>
    <p:extLst>
      <p:ext uri="{BB962C8B-B14F-4D97-AF65-F5344CB8AC3E}">
        <p14:creationId xmlns:p14="http://schemas.microsoft.com/office/powerpoint/2010/main" val="2414950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A2582-1326-4128-BAE4-2036D1B852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B41FD2-D890-42EB-B13C-D50F521228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8C8D07-9761-4FE1-A730-922BCBEC71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0F1003-183C-4848-AF29-AB4D47448B3F}"/>
              </a:ext>
            </a:extLst>
          </p:cNvPr>
          <p:cNvSpPr>
            <a:spLocks noGrp="1"/>
          </p:cNvSpPr>
          <p:nvPr>
            <p:ph type="dt" sz="half" idx="10"/>
          </p:nvPr>
        </p:nvSpPr>
        <p:spPr/>
        <p:txBody>
          <a:bodyPr/>
          <a:lstStyle/>
          <a:p>
            <a:fld id="{2E2C8472-EE8B-4CAF-9DE9-14DF2385460B}" type="datetimeFigureOut">
              <a:rPr lang="en-US" smtClean="0"/>
              <a:t>4/6/24</a:t>
            </a:fld>
            <a:endParaRPr lang="en-US"/>
          </a:p>
        </p:txBody>
      </p:sp>
      <p:sp>
        <p:nvSpPr>
          <p:cNvPr id="6" name="Footer Placeholder 5">
            <a:extLst>
              <a:ext uri="{FF2B5EF4-FFF2-40B4-BE49-F238E27FC236}">
                <a16:creationId xmlns:a16="http://schemas.microsoft.com/office/drawing/2014/main" id="{467D6212-AF27-4B3D-AF4F-E706A20610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B7D638-5468-4750-9F80-D0EF9D56E7FF}"/>
              </a:ext>
            </a:extLst>
          </p:cNvPr>
          <p:cNvSpPr>
            <a:spLocks noGrp="1"/>
          </p:cNvSpPr>
          <p:nvPr>
            <p:ph type="sldNum" sz="quarter" idx="12"/>
          </p:nvPr>
        </p:nvSpPr>
        <p:spPr/>
        <p:txBody>
          <a:bodyPr/>
          <a:lstStyle/>
          <a:p>
            <a:fld id="{FBC014DC-DFEE-44EB-A0BC-CEE296B5B492}" type="slidenum">
              <a:rPr lang="en-US" smtClean="0"/>
              <a:t>‹#›</a:t>
            </a:fld>
            <a:endParaRPr lang="en-US"/>
          </a:p>
        </p:txBody>
      </p:sp>
    </p:spTree>
    <p:extLst>
      <p:ext uri="{BB962C8B-B14F-4D97-AF65-F5344CB8AC3E}">
        <p14:creationId xmlns:p14="http://schemas.microsoft.com/office/powerpoint/2010/main" val="3126297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2EE19-952D-44E1-9144-D0A13BCB0A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A86743-A94A-48D2-A720-1F6A45F43B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6C79875-3799-4CED-8D6A-23EE55822E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92B739-3B94-4AFF-A3ED-FECB0CCCADA7}"/>
              </a:ext>
            </a:extLst>
          </p:cNvPr>
          <p:cNvSpPr>
            <a:spLocks noGrp="1"/>
          </p:cNvSpPr>
          <p:nvPr>
            <p:ph type="dt" sz="half" idx="10"/>
          </p:nvPr>
        </p:nvSpPr>
        <p:spPr/>
        <p:txBody>
          <a:bodyPr/>
          <a:lstStyle/>
          <a:p>
            <a:fld id="{2E2C8472-EE8B-4CAF-9DE9-14DF2385460B}" type="datetimeFigureOut">
              <a:rPr lang="en-US" smtClean="0"/>
              <a:t>4/6/24</a:t>
            </a:fld>
            <a:endParaRPr lang="en-US"/>
          </a:p>
        </p:txBody>
      </p:sp>
      <p:sp>
        <p:nvSpPr>
          <p:cNvPr id="6" name="Footer Placeholder 5">
            <a:extLst>
              <a:ext uri="{FF2B5EF4-FFF2-40B4-BE49-F238E27FC236}">
                <a16:creationId xmlns:a16="http://schemas.microsoft.com/office/drawing/2014/main" id="{4E72B2BC-9461-4F91-A1D1-822A0F16DF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2264BA-79FB-43C0-AA7B-43F2C8DCDDCC}"/>
              </a:ext>
            </a:extLst>
          </p:cNvPr>
          <p:cNvSpPr>
            <a:spLocks noGrp="1"/>
          </p:cNvSpPr>
          <p:nvPr>
            <p:ph type="sldNum" sz="quarter" idx="12"/>
          </p:nvPr>
        </p:nvSpPr>
        <p:spPr/>
        <p:txBody>
          <a:bodyPr/>
          <a:lstStyle/>
          <a:p>
            <a:fld id="{FBC014DC-DFEE-44EB-A0BC-CEE296B5B492}" type="slidenum">
              <a:rPr lang="en-US" smtClean="0"/>
              <a:t>‹#›</a:t>
            </a:fld>
            <a:endParaRPr lang="en-US"/>
          </a:p>
        </p:txBody>
      </p:sp>
    </p:spTree>
    <p:extLst>
      <p:ext uri="{BB962C8B-B14F-4D97-AF65-F5344CB8AC3E}">
        <p14:creationId xmlns:p14="http://schemas.microsoft.com/office/powerpoint/2010/main" val="2227090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57B57D-2E4F-43A9-BBFB-FD5FF461CB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75A83C-CFC4-4C5D-B1CA-146CF7ADFB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0D6CD5-2573-43FB-BF50-309F7DDBF7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2C8472-EE8B-4CAF-9DE9-14DF2385460B}" type="datetimeFigureOut">
              <a:rPr lang="en-US" smtClean="0"/>
              <a:t>4/6/24</a:t>
            </a:fld>
            <a:endParaRPr lang="en-US"/>
          </a:p>
        </p:txBody>
      </p:sp>
      <p:sp>
        <p:nvSpPr>
          <p:cNvPr id="5" name="Footer Placeholder 4">
            <a:extLst>
              <a:ext uri="{FF2B5EF4-FFF2-40B4-BE49-F238E27FC236}">
                <a16:creationId xmlns:a16="http://schemas.microsoft.com/office/drawing/2014/main" id="{00023357-1BF3-4AAB-9476-E915F54E23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14B897F-C4A3-48FD-903D-A890C2DE0F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C014DC-DFEE-44EB-A0BC-CEE296B5B492}" type="slidenum">
              <a:rPr lang="en-US" smtClean="0"/>
              <a:t>‹#›</a:t>
            </a:fld>
            <a:endParaRPr lang="en-US"/>
          </a:p>
        </p:txBody>
      </p:sp>
    </p:spTree>
    <p:extLst>
      <p:ext uri="{BB962C8B-B14F-4D97-AF65-F5344CB8AC3E}">
        <p14:creationId xmlns:p14="http://schemas.microsoft.com/office/powerpoint/2010/main" val="2097476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madinamerica.com/" TargetMode="External"/><Relationship Id="rId2" Type="http://schemas.openxmlformats.org/officeDocument/2006/relationships/hyperlink" Target="https://www.metalogos-systemic-therapy-journal/" TargetMode="External"/><Relationship Id="rId1" Type="http://schemas.openxmlformats.org/officeDocument/2006/relationships/slideLayout" Target="../slideLayouts/slideLayout2.xml"/><Relationship Id="rId5" Type="http://schemas.openxmlformats.org/officeDocument/2006/relationships/hyperlink" Target="https://www.nowiseeaperson.com/" TargetMode="External"/><Relationship Id="rId4" Type="http://schemas.openxmlformats.org/officeDocument/2006/relationships/hyperlink" Target="https://www.taosinstitute.ne/"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madinamerica.com/2021/01/now-i-see-person-new-model-breaking-free-mental-health-labels/" TargetMode="External"/><Relationship Id="rId2" Type="http://schemas.openxmlformats.org/officeDocument/2006/relationships/hyperlink" Target="https://guilfordjournals.com/toc/jsyt/20/4" TargetMode="External"/><Relationship Id="rId1" Type="http://schemas.openxmlformats.org/officeDocument/2006/relationships/slideLayout" Target="../slideLayouts/slideLayout2.xml"/><Relationship Id="rId4" Type="http://schemas.openxmlformats.org/officeDocument/2006/relationships/hyperlink" Target="https://www.metalogos-systemic-therapy-journal.eu/en/current%20issue"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madinamerica.com/2022/11/from-horse" TargetMode="External"/><Relationship Id="rId2" Type="http://schemas.openxmlformats.org/officeDocument/2006/relationships/hyperlink" Target="https://www.madinamerica.com/2021/11/Now-i-see-a-person:-a-new-model-for-breaking-free-of-menal-health-label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metalogos-systemic-therapy-journal.eu/en/current%20issu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1419C-8441-47A8-A2FC-1BDE9C9B1B85}"/>
              </a:ext>
            </a:extLst>
          </p:cNvPr>
          <p:cNvSpPr>
            <a:spLocks noGrp="1"/>
          </p:cNvSpPr>
          <p:nvPr>
            <p:ph type="title"/>
          </p:nvPr>
        </p:nvSpPr>
        <p:spPr/>
        <p:txBody>
          <a:bodyPr/>
          <a:lstStyle/>
          <a:p>
            <a:pPr algn="ctr"/>
            <a:r>
              <a:rPr lang="en-US" dirty="0" err="1"/>
              <a:t>NowISeeAPerson</a:t>
            </a:r>
            <a:br>
              <a:rPr lang="en-US" dirty="0"/>
            </a:br>
            <a:r>
              <a:rPr lang="en-US" sz="1400" dirty="0"/>
              <a:t>www.nowiseeaperson.com</a:t>
            </a:r>
            <a:endParaRPr lang="en-US" dirty="0"/>
          </a:p>
        </p:txBody>
      </p:sp>
      <p:pic>
        <p:nvPicPr>
          <p:cNvPr id="4" name="Content Placeholder 3">
            <a:extLst>
              <a:ext uri="{FF2B5EF4-FFF2-40B4-BE49-F238E27FC236}">
                <a16:creationId xmlns:a16="http://schemas.microsoft.com/office/drawing/2014/main" id="{1E4B66B1-19AD-4E9C-878A-0AB7DCD77607}"/>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398807" y="1595887"/>
            <a:ext cx="6003985" cy="3786996"/>
          </a:xfrm>
          <a:prstGeom prst="rect">
            <a:avLst/>
          </a:prstGeom>
          <a:noFill/>
          <a:ln>
            <a:noFill/>
          </a:ln>
        </p:spPr>
      </p:pic>
    </p:spTree>
    <p:extLst>
      <p:ext uri="{BB962C8B-B14F-4D97-AF65-F5344CB8AC3E}">
        <p14:creationId xmlns:p14="http://schemas.microsoft.com/office/powerpoint/2010/main" val="3933860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B1D66-39B9-461C-892C-90B39E79B919}"/>
              </a:ext>
            </a:extLst>
          </p:cNvPr>
          <p:cNvSpPr>
            <a:spLocks noGrp="1"/>
          </p:cNvSpPr>
          <p:nvPr>
            <p:ph type="title"/>
          </p:nvPr>
        </p:nvSpPr>
        <p:spPr/>
        <p:txBody>
          <a:bodyPr/>
          <a:lstStyle/>
          <a:p>
            <a:pPr algn="ctr"/>
            <a:r>
              <a:rPr lang="en-CA" sz="4400" i="1" dirty="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rPr>
              <a:t>Now I See A Person Institute </a:t>
            </a:r>
            <a:endParaRPr lang="en-US" dirty="0"/>
          </a:p>
        </p:txBody>
      </p:sp>
      <p:sp>
        <p:nvSpPr>
          <p:cNvPr id="3" name="Content Placeholder 2">
            <a:extLst>
              <a:ext uri="{FF2B5EF4-FFF2-40B4-BE49-F238E27FC236}">
                <a16:creationId xmlns:a16="http://schemas.microsoft.com/office/drawing/2014/main" id="{29A06936-E239-4041-83E3-D087C2F1FB7B}"/>
              </a:ext>
            </a:extLst>
          </p:cNvPr>
          <p:cNvSpPr>
            <a:spLocks noGrp="1"/>
          </p:cNvSpPr>
          <p:nvPr>
            <p:ph idx="1"/>
          </p:nvPr>
        </p:nvSpPr>
        <p:spPr/>
        <p:txBody>
          <a:bodyPr>
            <a:normAutofit lnSpcReduction="10000"/>
          </a:bodyPr>
          <a:lstStyle/>
          <a:p>
            <a:pPr marL="0" indent="0">
              <a:buNone/>
            </a:pPr>
            <a:r>
              <a:rPr lang="en-CA" sz="1800" b="1" i="1" dirty="0">
                <a:solidFill>
                  <a:srgbClr val="000000"/>
                </a:solidFill>
                <a:effectLst/>
                <a:ea typeface="Times New Roman" panose="02020603050405020304" pitchFamily="18" charset="0"/>
                <a:cs typeface="Times New Roman" panose="02020603050405020304" pitchFamily="18" charset="0"/>
              </a:rPr>
              <a:t>Now I See A Person Institute </a:t>
            </a:r>
            <a:r>
              <a:rPr lang="en-CA" sz="1800" i="1" dirty="0">
                <a:solidFill>
                  <a:srgbClr val="000000"/>
                </a:solidFill>
                <a:effectLst/>
                <a:ea typeface="Times New Roman" panose="02020603050405020304" pitchFamily="18" charset="0"/>
                <a:cs typeface="Times New Roman" panose="02020603050405020304" pitchFamily="18" charset="0"/>
              </a:rPr>
              <a:t>is a non-profit graduate and postgraduate teaching and clinical institution using Collaborative-Dialogical Practices, horses, nature, or nurturing and normal environments via Telehealth , in the office and in peoples homes, for clients to heal from trauma and resultant challenges. We especially have success (evidence-based qualitative research) with those clients who unfortunately have lengthy histories of trauma, and extensive past experiences with hospitalizations, years of therapy, years of residential care or rehabilitation and medications which did not aid.  Our clients see themselves as a person and not a diagnosis that may have labeled or limited them in the past. </a:t>
            </a:r>
          </a:p>
          <a:p>
            <a:pPr marL="0" indent="0">
              <a:buNone/>
            </a:pPr>
            <a:r>
              <a:rPr lang="en-CA" sz="1800" i="1" dirty="0">
                <a:solidFill>
                  <a:srgbClr val="000000"/>
                </a:solidFill>
                <a:effectLst/>
                <a:ea typeface="Times New Roman" panose="02020603050405020304" pitchFamily="18" charset="0"/>
                <a:cs typeface="Times New Roman" panose="02020603050405020304" pitchFamily="18" charset="0"/>
              </a:rPr>
              <a:t>Our team of therapists, horses, and ranch environment provide a community of support while symptoms dissipate and new self-perceptions evolve, and family member relationships are rebuilt </a:t>
            </a:r>
            <a:r>
              <a:rPr lang="en-CA" sz="1800" i="1" dirty="0">
                <a:effectLst/>
                <a:ea typeface="Calibri" panose="020F0502020204030204" pitchFamily="34" charset="0"/>
                <a:cs typeface="Times New Roman" panose="02020603050405020304" pitchFamily="18" charset="0"/>
              </a:rPr>
              <a:t>through dialogical process of self-solutions, co-creating possibilities, and the re-generation of hope. </a:t>
            </a:r>
            <a:r>
              <a:rPr lang="en-CA" sz="1800" i="1" dirty="0">
                <a:ea typeface="Calibri" panose="020F0502020204030204" pitchFamily="34" charset="0"/>
                <a:cs typeface="Times New Roman" panose="02020603050405020304" pitchFamily="18" charset="0"/>
              </a:rPr>
              <a:t>Our philosophy of Collaborative Dialogical Practices of Community Engagement: A Collaborative Recovery Model (</a:t>
            </a:r>
            <a:r>
              <a:rPr lang="en-CA" sz="1800" i="1" dirty="0">
                <a:effectLst/>
                <a:ea typeface="Calibri" panose="020F0502020204030204" pitchFamily="34" charset="0"/>
                <a:cs typeface="Times New Roman" panose="02020603050405020304" pitchFamily="18" charset="0"/>
              </a:rPr>
              <a:t>CEACRM) embraces social justice through philosophical positioning of </a:t>
            </a:r>
            <a:r>
              <a:rPr lang="en-CA" sz="1800" b="1" i="1" dirty="0">
                <a:effectLst/>
                <a:ea typeface="Calibri" panose="020F0502020204030204" pitchFamily="34" charset="0"/>
                <a:cs typeface="Times New Roman" panose="02020603050405020304" pitchFamily="18" charset="0"/>
              </a:rPr>
              <a:t>process ethics </a:t>
            </a:r>
            <a:r>
              <a:rPr lang="en-CA" sz="1800" i="1" dirty="0">
                <a:effectLst/>
                <a:ea typeface="Calibri" panose="020F0502020204030204" pitchFamily="34" charset="0"/>
                <a:cs typeface="Times New Roman" panose="02020603050405020304" pitchFamily="18" charset="0"/>
              </a:rPr>
              <a:t>within communities involved in a person’s life circumstances (Probation </a:t>
            </a:r>
            <a:r>
              <a:rPr lang="en-CA" sz="1800" i="1" dirty="0">
                <a:ea typeface="Calibri" panose="020F0502020204030204" pitchFamily="34" charset="0"/>
                <a:cs typeface="Times New Roman" panose="02020603050405020304" pitchFamily="18" charset="0"/>
              </a:rPr>
              <a:t>O</a:t>
            </a:r>
            <a:r>
              <a:rPr lang="en-CA" sz="1800" i="1" dirty="0">
                <a:effectLst/>
                <a:ea typeface="Calibri" panose="020F0502020204030204" pitchFamily="34" charset="0"/>
                <a:cs typeface="Times New Roman" panose="02020603050405020304" pitchFamily="18" charset="0"/>
              </a:rPr>
              <a:t>fficers, Department of Children and Family Services (DCFS), and other often mandated support systems of the Legal and </a:t>
            </a:r>
            <a:r>
              <a:rPr lang="en-CA" sz="1800" i="1" dirty="0">
                <a:ea typeface="Calibri" panose="020F0502020204030204" pitchFamily="34" charset="0"/>
                <a:cs typeface="Times New Roman" panose="02020603050405020304" pitchFamily="18" charset="0"/>
              </a:rPr>
              <a:t>J</a:t>
            </a:r>
            <a:r>
              <a:rPr lang="en-CA" sz="1800" i="1" dirty="0">
                <a:effectLst/>
                <a:ea typeface="Calibri" panose="020F0502020204030204" pitchFamily="34" charset="0"/>
                <a:cs typeface="Times New Roman" panose="02020603050405020304" pitchFamily="18" charset="0"/>
              </a:rPr>
              <a:t>udicial, Department of Mental Health, Local Schools and Hospitals). By working with the client’s community we find phenomenal</a:t>
            </a:r>
            <a:r>
              <a:rPr lang="en-CA" sz="1800" i="1" dirty="0">
                <a:ea typeface="Calibri" panose="020F0502020204030204" pitchFamily="34" charset="0"/>
                <a:cs typeface="Times New Roman" panose="02020603050405020304" pitchFamily="18" charset="0"/>
              </a:rPr>
              <a:t> change</a:t>
            </a:r>
            <a:r>
              <a:rPr lang="en-CA" sz="1800" i="1" dirty="0">
                <a:effectLst/>
                <a:ea typeface="Calibri" panose="020F0502020204030204" pitchFamily="34" charset="0"/>
                <a:cs typeface="Times New Roman" panose="02020603050405020304" pitchFamily="18" charset="0"/>
              </a:rPr>
              <a:t> (family reunification, transforming from labels to “Extraordinarily Normal”, and eventual cessation of need for therapeutic services in the future) in our continuous evidence based research . </a:t>
            </a:r>
          </a:p>
          <a:p>
            <a:pPr marL="0" indent="0">
              <a:buNone/>
            </a:pPr>
            <a:endParaRPr lang="en-CA" sz="1500" i="1" dirty="0">
              <a:ea typeface="Calibri" panose="020F0502020204030204" pitchFamily="34" charset="0"/>
              <a:cs typeface="Times New Roman" panose="02020603050405020304" pitchFamily="18" charset="0"/>
            </a:endParaRPr>
          </a:p>
          <a:p>
            <a:pPr marL="0" indent="0">
              <a:buNone/>
            </a:pPr>
            <a:endParaRPr lang="en-CA" sz="1500" i="1" dirty="0">
              <a:ea typeface="Calibri" panose="020F0502020204030204" pitchFamily="34" charset="0"/>
              <a:cs typeface="Times New Roman" panose="02020603050405020304" pitchFamily="18" charset="0"/>
            </a:endParaRPr>
          </a:p>
          <a:p>
            <a:pPr marL="0" indent="0">
              <a:buNone/>
            </a:pPr>
            <a:endParaRPr lang="en-CA" sz="1500" i="1" dirty="0">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024276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AC00C-9D40-409E-BAF3-85ABE690409F}"/>
              </a:ext>
            </a:extLst>
          </p:cNvPr>
          <p:cNvSpPr>
            <a:spLocks noGrp="1"/>
          </p:cNvSpPr>
          <p:nvPr>
            <p:ph type="title"/>
          </p:nvPr>
        </p:nvSpPr>
        <p:spPr/>
        <p:txBody>
          <a:bodyPr>
            <a:normAutofit/>
          </a:bodyPr>
          <a:lstStyle/>
          <a:p>
            <a:pPr algn="ctr"/>
            <a:r>
              <a:rPr lang="en-US" sz="2400" i="1" dirty="0"/>
              <a:t>NISAPI Research: Co-Creating Intimacy </a:t>
            </a:r>
          </a:p>
        </p:txBody>
      </p:sp>
      <p:sp>
        <p:nvSpPr>
          <p:cNvPr id="3" name="Content Placeholder 2">
            <a:extLst>
              <a:ext uri="{FF2B5EF4-FFF2-40B4-BE49-F238E27FC236}">
                <a16:creationId xmlns:a16="http://schemas.microsoft.com/office/drawing/2014/main" id="{8C03674E-A16D-4962-B629-4FC392C1CBCF}"/>
              </a:ext>
            </a:extLst>
          </p:cNvPr>
          <p:cNvSpPr>
            <a:spLocks noGrp="1"/>
          </p:cNvSpPr>
          <p:nvPr>
            <p:ph idx="1"/>
          </p:nvPr>
        </p:nvSpPr>
        <p:spPr/>
        <p:txBody>
          <a:bodyPr>
            <a:normAutofit/>
          </a:bodyPr>
          <a:lstStyle/>
          <a:p>
            <a:pPr marL="0" marR="0">
              <a:lnSpc>
                <a:spcPct val="107000"/>
              </a:lnSpc>
              <a:spcBef>
                <a:spcPts val="0"/>
              </a:spcBef>
              <a:spcAft>
                <a:spcPts val="800"/>
              </a:spcAft>
            </a:pPr>
            <a:r>
              <a:rPr lang="en-US" sz="1800" dirty="0">
                <a:effectLst/>
                <a:ea typeface="Calibri" panose="020F0502020204030204" pitchFamily="34" charset="0"/>
                <a:cs typeface="Times New Roman" panose="02020603050405020304" pitchFamily="18" charset="0"/>
              </a:rPr>
              <a:t>Client #4: “We are treated like a family here and that we matter. If there was a crisis I knew she could come here or talk to you, she knew she could talk to you…she received the intensive care she needed. It’s a peaceful ranch, not like an office, it’s like a family with snacks, water, and horses…while you’re getting therapy your just talking and not thinking you’re getting therapy…it’s great here, thank you.” </a:t>
            </a:r>
          </a:p>
          <a:p>
            <a:pPr marL="0" marR="0">
              <a:lnSpc>
                <a:spcPct val="107000"/>
              </a:lnSpc>
              <a:spcBef>
                <a:spcPts val="0"/>
              </a:spcBef>
              <a:spcAft>
                <a:spcPts val="800"/>
              </a:spcAft>
            </a:pPr>
            <a:r>
              <a:rPr lang="en-US" sz="1800" dirty="0">
                <a:effectLst/>
                <a:ea typeface="Calibri" panose="020F0502020204030204" pitchFamily="34" charset="0"/>
                <a:cs typeface="Times New Roman" panose="02020603050405020304" pitchFamily="18" charset="0"/>
              </a:rPr>
              <a:t>Client #5: “Dr. Swim and her staff treated us like family. Dr. Swim and her staff always had a smile for us and we felt welcomed, warm, and relaxed. </a:t>
            </a:r>
            <a:r>
              <a:rPr lang="en-US" sz="1800" dirty="0">
                <a:ea typeface="Calibri" panose="020F0502020204030204" pitchFamily="34" charset="0"/>
                <a:cs typeface="Times New Roman" panose="02020603050405020304" pitchFamily="18" charset="0"/>
              </a:rPr>
              <a:t>S</a:t>
            </a:r>
            <a:r>
              <a:rPr lang="en-US" sz="1800" dirty="0">
                <a:effectLst/>
                <a:ea typeface="Calibri" panose="020F0502020204030204" pitchFamily="34" charset="0"/>
                <a:cs typeface="Times New Roman" panose="02020603050405020304" pitchFamily="18" charset="0"/>
              </a:rPr>
              <a:t>he’s warm and welcoming and treats you as a family. She’s always available anytime if she (my daughter) has a problem or concern she knows she can contact her and that made her feel safe and comfortable.  Any time she feels overwhelmed she can come here and feel peace. The ranch, the horses, and Dr. Swim give her a place to just think and get away from her problems. We love coming here and even for me it’s very relaxing. We really feel like family with Dr. Swim.” </a:t>
            </a:r>
          </a:p>
          <a:p>
            <a:pPr marL="0" marR="0">
              <a:lnSpc>
                <a:spcPct val="107000"/>
              </a:lnSpc>
              <a:spcBef>
                <a:spcPts val="0"/>
              </a:spcBef>
              <a:spcAft>
                <a:spcPts val="800"/>
              </a:spcAft>
            </a:pPr>
            <a:endParaRPr lang="en-US" sz="1800" dirty="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100" dirty="0">
                <a:ea typeface="Calibri" panose="020F0502020204030204" pitchFamily="34" charset="0"/>
                <a:cs typeface="Times New Roman" panose="02020603050405020304" pitchFamily="18" charset="0"/>
              </a:rPr>
              <a:t> </a:t>
            </a:r>
            <a:r>
              <a:rPr lang="en-US" sz="1100" dirty="0">
                <a:effectLst/>
                <a:ea typeface="Calibri" panose="020F0502020204030204" pitchFamily="34" charset="0"/>
                <a:cs typeface="Times New Roman" panose="02020603050405020304" pitchFamily="18" charset="0"/>
              </a:rPr>
              <a:t>Now I See A Person Institute Using Community Engagement: A Collaborative Recovery Model </a:t>
            </a:r>
            <a:r>
              <a:rPr lang="en-US" sz="1100" dirty="0">
                <a:effectLst/>
              </a:rPr>
              <a:t>Transcending Diagnosis and Co-creating Client Directed Sustainable Change</a:t>
            </a:r>
            <a:endParaRPr lang="en-US" sz="1100" dirty="0">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195068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154D7-A4F0-495A-B4C5-34908890808C}"/>
              </a:ext>
            </a:extLst>
          </p:cNvPr>
          <p:cNvSpPr>
            <a:spLocks noGrp="1"/>
          </p:cNvSpPr>
          <p:nvPr>
            <p:ph type="title"/>
          </p:nvPr>
        </p:nvSpPr>
        <p:spPr/>
        <p:txBody>
          <a:bodyPr>
            <a:normAutofit/>
          </a:bodyPr>
          <a:lstStyle/>
          <a:p>
            <a:pPr algn="ctr"/>
            <a:r>
              <a:rPr lang="en-US" sz="2400" i="1" dirty="0"/>
              <a:t>NISAPI Research: Process Ethics-An Art of Being Formed and Informed by Clients</a:t>
            </a:r>
          </a:p>
        </p:txBody>
      </p:sp>
      <p:sp>
        <p:nvSpPr>
          <p:cNvPr id="3" name="Content Placeholder 2">
            <a:extLst>
              <a:ext uri="{FF2B5EF4-FFF2-40B4-BE49-F238E27FC236}">
                <a16:creationId xmlns:a16="http://schemas.microsoft.com/office/drawing/2014/main" id="{55A52558-2C2A-4777-8D9C-B901CF66D688}"/>
              </a:ext>
            </a:extLst>
          </p:cNvPr>
          <p:cNvSpPr>
            <a:spLocks noGrp="1"/>
          </p:cNvSpPr>
          <p:nvPr>
            <p:ph idx="1"/>
          </p:nvPr>
        </p:nvSpPr>
        <p:spPr/>
        <p:txBody>
          <a:bodyPr>
            <a:normAutofit fontScale="92500" lnSpcReduction="20000"/>
          </a:bodyPr>
          <a:lstStyle/>
          <a:p>
            <a:pPr marL="0" marR="0">
              <a:lnSpc>
                <a:spcPct val="107000"/>
              </a:lnSpc>
              <a:spcBef>
                <a:spcPts val="0"/>
              </a:spcBef>
              <a:spcAft>
                <a:spcPts val="800"/>
              </a:spcAft>
            </a:pPr>
            <a:r>
              <a:rPr lang="en-US" sz="1800" dirty="0">
                <a:effectLst/>
                <a:ea typeface="Calibri" panose="020F0502020204030204" pitchFamily="34" charset="0"/>
                <a:cs typeface="Times New Roman" panose="02020603050405020304" pitchFamily="18" charset="0"/>
              </a:rPr>
              <a:t>Some tenants, words themes or current utterances we have to describe Collaborative Dialogical Practices of Community Engagement: A Collaborative Recovery Model and how change occurs at NISAPI are:</a:t>
            </a:r>
          </a:p>
          <a:p>
            <a:pPr marL="0" marR="0">
              <a:lnSpc>
                <a:spcPct val="107000"/>
              </a:lnSpc>
              <a:spcBef>
                <a:spcPts val="0"/>
              </a:spcBef>
              <a:spcAft>
                <a:spcPts val="800"/>
              </a:spcAft>
            </a:pPr>
            <a:r>
              <a:rPr lang="en-US" sz="1800" dirty="0">
                <a:effectLst/>
                <a:ea typeface="Arial Unicode MS"/>
                <a:cs typeface="Arial Unicode MS"/>
              </a:rPr>
              <a:t>(1) Therapeutic normalcy with the use of horses and outdoor offices to foster normalcy between client and therapist and pave the way for normal conversations surrounding extreme challenges, (2) Multiplicity of individual and family needs and voices heard, (3) No strict time limits (Clients leave when all have hope and new possibilities for change), (4) Narratives transforming  problems and deficiencies into strength and hope, (5) Narratives of genuineness and transparency between therapist and client-and client and therapist, where client and therapist or a team of therapist see each other as people try to help and resolve and talk as people to people and as people who care for each other, (6) An atmosphere from the therapist of care and curiosity rather than pre-knowing or therapist led conversations to produce sustainable change regardless of previous diagnosis, ethnicity, socio-economic status, or age, and (7) An environment devoid of coerciveness, manipulation, prejudice, non-intimacy, power and influence and lack of time to care and listen. </a:t>
            </a:r>
          </a:p>
          <a:p>
            <a:pPr marL="0" marR="0">
              <a:lnSpc>
                <a:spcPct val="107000"/>
              </a:lnSpc>
              <a:spcBef>
                <a:spcPts val="0"/>
              </a:spcBef>
              <a:spcAft>
                <a:spcPts val="800"/>
              </a:spcAft>
            </a:pPr>
            <a:endParaRPr lang="en-US" sz="1800" dirty="0">
              <a:latin typeface="Calibri" panose="020F0502020204030204" pitchFamily="34" charset="0"/>
              <a:ea typeface="Arial Unicode MS"/>
              <a:cs typeface="Arial Unicode MS"/>
            </a:endParaRPr>
          </a:p>
          <a:p>
            <a:pPr marL="0" marR="0">
              <a:lnSpc>
                <a:spcPct val="107000"/>
              </a:lnSpc>
              <a:spcBef>
                <a:spcPts val="0"/>
              </a:spcBef>
              <a:spcAft>
                <a:spcPts val="800"/>
              </a:spcAft>
            </a:pPr>
            <a:endParaRPr lang="en-US" sz="1300" dirty="0">
              <a:effectLst/>
              <a:latin typeface="Calibri" panose="020F0502020204030204" pitchFamily="34" charset="0"/>
              <a:ea typeface="Arial Unicode MS"/>
              <a:cs typeface="Arial Unicode MS"/>
            </a:endParaRPr>
          </a:p>
          <a:p>
            <a:pPr marL="0" marR="0" indent="0">
              <a:lnSpc>
                <a:spcPct val="107000"/>
              </a:lnSpc>
              <a:spcBef>
                <a:spcPts val="0"/>
              </a:spcBef>
              <a:spcAft>
                <a:spcPts val="800"/>
              </a:spcAft>
              <a:buNone/>
            </a:pPr>
            <a:r>
              <a:rPr lang="en-US" sz="1300" dirty="0">
                <a:effectLst/>
                <a:latin typeface="Calibri" panose="020F0502020204030204" pitchFamily="34" charset="0"/>
                <a:ea typeface="Arial Unicode MS"/>
                <a:cs typeface="Arial Unicode MS"/>
              </a:rPr>
              <a:t>Now I See A Person Institute Using Collaborative Dialogical Practices of Community Engagement: A Collaborative Recovery Model Transcending Diagnosis and Co-creating Client Directed Sustainable Change</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86936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5565C-D88F-4807-BEB2-45C15F8678B6}"/>
              </a:ext>
            </a:extLst>
          </p:cNvPr>
          <p:cNvSpPr>
            <a:spLocks noGrp="1"/>
          </p:cNvSpPr>
          <p:nvPr>
            <p:ph type="title"/>
          </p:nvPr>
        </p:nvSpPr>
        <p:spPr/>
        <p:txBody>
          <a:bodyPr>
            <a:normAutofit/>
          </a:bodyPr>
          <a:lstStyle/>
          <a:p>
            <a:pPr algn="ctr"/>
            <a:r>
              <a:rPr lang="en-US" sz="1800" b="1" i="1" dirty="0"/>
              <a:t>Process Ethics: Informed by Clients 2017</a:t>
            </a:r>
          </a:p>
        </p:txBody>
      </p:sp>
      <p:sp>
        <p:nvSpPr>
          <p:cNvPr id="3" name="Content Placeholder 2">
            <a:extLst>
              <a:ext uri="{FF2B5EF4-FFF2-40B4-BE49-F238E27FC236}">
                <a16:creationId xmlns:a16="http://schemas.microsoft.com/office/drawing/2014/main" id="{C3604A1A-7F6B-4E8E-B518-321052C5612E}"/>
              </a:ext>
            </a:extLst>
          </p:cNvPr>
          <p:cNvSpPr>
            <a:spLocks noGrp="1"/>
          </p:cNvSpPr>
          <p:nvPr>
            <p:ph idx="1"/>
          </p:nvPr>
        </p:nvSpPr>
        <p:spPr>
          <a:xfrm>
            <a:off x="986481" y="1372543"/>
            <a:ext cx="10515600" cy="4351338"/>
          </a:xfrm>
        </p:spPr>
        <p:txBody>
          <a:bodyPr>
            <a:normAutofit fontScale="47500" lnSpcReduction="20000"/>
          </a:bodyPr>
          <a:lstStyle/>
          <a:p>
            <a:pPr marL="0" indent="0">
              <a:buNone/>
            </a:pPr>
            <a:r>
              <a:rPr lang="en-US" sz="2400" dirty="0">
                <a:effectLst/>
                <a:ea typeface="Arial Unicode MS"/>
                <a:cs typeface="Arial Unicode MS"/>
              </a:rPr>
              <a:t>	</a:t>
            </a:r>
          </a:p>
          <a:p>
            <a:pPr marL="0" indent="0">
              <a:buNone/>
            </a:pPr>
            <a:endParaRPr lang="en-US" sz="2400" dirty="0">
              <a:ea typeface="Arial Unicode MS"/>
              <a:cs typeface="Arial Unicode MS"/>
            </a:endParaRPr>
          </a:p>
          <a:p>
            <a:pPr marL="0" indent="0">
              <a:buNone/>
            </a:pPr>
            <a:endParaRPr lang="en-US" sz="2400" dirty="0">
              <a:effectLst/>
              <a:ea typeface="Arial Unicode MS"/>
              <a:cs typeface="Arial Unicode MS"/>
            </a:endParaRPr>
          </a:p>
          <a:p>
            <a:pPr marL="0" indent="0">
              <a:buNone/>
            </a:pPr>
            <a:r>
              <a:rPr lang="en-US" sz="3200" dirty="0">
                <a:effectLst/>
                <a:ea typeface="Arial Unicode MS"/>
                <a:cs typeface="Arial Unicode MS"/>
              </a:rPr>
              <a:t>We see clients as </a:t>
            </a:r>
            <a:r>
              <a:rPr lang="en-US" sz="3200" i="1" dirty="0">
                <a:effectLst/>
                <a:ea typeface="Arial Unicode MS"/>
                <a:cs typeface="Arial Unicode MS"/>
              </a:rPr>
              <a:t>knowers</a:t>
            </a:r>
            <a:r>
              <a:rPr lang="en-US" sz="3200" dirty="0">
                <a:effectLst/>
                <a:ea typeface="Arial Unicode MS"/>
                <a:cs typeface="Arial Unicode MS"/>
              </a:rPr>
              <a:t> of their extreme hardships, co-developers of the therapeutic conversation, and co-directors of how and when change occurs. Therapy at NISAPI is a client-led endeavor and clients take ownership of therapy and strength in the change they co-create with our team. Clients genuinely care for the therapeutic team as does the team for the therapist. When clients become people, people not of deficiency but of strength, not of hidden agendas but of noble and caring intentions change occurs rapidly for the client and the referral system that may have referred them. </a:t>
            </a:r>
          </a:p>
          <a:p>
            <a:pPr marL="0" indent="0">
              <a:buNone/>
            </a:pPr>
            <a:endParaRPr lang="en-US" sz="3200" dirty="0">
              <a:effectLst/>
              <a:ea typeface="Arial Unicode MS"/>
              <a:cs typeface="Arial Unicode MS"/>
            </a:endParaRPr>
          </a:p>
          <a:p>
            <a:pPr marL="0" indent="0">
              <a:buNone/>
            </a:pPr>
            <a:r>
              <a:rPr lang="en-US" sz="3200" dirty="0">
                <a:effectLst/>
                <a:ea typeface="Arial Unicode MS"/>
                <a:cs typeface="Arial Unicode MS"/>
              </a:rPr>
              <a:t>At Now I See A Person Institute clients and therapist become people with one common goal. The goal is in the resolution of the </a:t>
            </a:r>
            <a:r>
              <a:rPr lang="en-US" sz="3200" i="1" dirty="0">
                <a:effectLst/>
                <a:ea typeface="Arial Unicode MS"/>
                <a:cs typeface="Arial Unicode MS"/>
              </a:rPr>
              <a:t>problems</a:t>
            </a:r>
            <a:r>
              <a:rPr lang="en-US" sz="3200" dirty="0">
                <a:effectLst/>
                <a:ea typeface="Arial Unicode MS"/>
                <a:cs typeface="Arial Unicode MS"/>
              </a:rPr>
              <a:t> or challenges or symptoms of the client or clients. Once a relationship of mutual trust ensues solutions happen and continue to occur through the duration of therapy. Once therapy is over, which is client determined, they easily take charge of their own lives. </a:t>
            </a:r>
          </a:p>
          <a:p>
            <a:pPr marL="0" indent="0">
              <a:buNone/>
            </a:pPr>
            <a:endParaRPr lang="en-US" sz="3200" dirty="0">
              <a:ea typeface="Arial Unicode MS"/>
              <a:cs typeface="Arial Unicode MS"/>
            </a:endParaRPr>
          </a:p>
          <a:p>
            <a:pPr marL="0" indent="0">
              <a:buNone/>
            </a:pPr>
            <a:r>
              <a:rPr lang="en-US" sz="3200" dirty="0">
                <a:effectLst/>
                <a:ea typeface="Arial Unicode MS"/>
                <a:cs typeface="Arial Unicode MS"/>
              </a:rPr>
              <a:t>Time limits are flexible. Therapeutic teams are beneficial. But not everyone can do this in individual practice. Individual practice be accommodating to benefit from these principles.</a:t>
            </a:r>
          </a:p>
          <a:p>
            <a:pPr marL="0" indent="0">
              <a:buNone/>
            </a:pPr>
            <a:endParaRPr lang="en-US" sz="2400" dirty="0">
              <a:ea typeface="Arial Unicode MS"/>
              <a:cs typeface="Arial Unicode MS"/>
            </a:endParaRPr>
          </a:p>
          <a:p>
            <a:endParaRPr lang="en-US" sz="2400" dirty="0">
              <a:effectLst/>
              <a:ea typeface="Arial Unicode MS"/>
              <a:cs typeface="Arial Unicode MS"/>
            </a:endParaRPr>
          </a:p>
          <a:p>
            <a:pPr marL="0" indent="0">
              <a:buNone/>
            </a:pPr>
            <a:r>
              <a:rPr lang="en-US" sz="2000" dirty="0">
                <a:effectLst/>
                <a:ea typeface="Arial Unicode MS"/>
                <a:cs typeface="Arial Unicode MS"/>
              </a:rPr>
              <a:t>Stories of Natural and Sustainable Healing from Trauma, Symptom Recidivism and Despair at Now I See A Person Institute</a:t>
            </a:r>
            <a:endParaRPr lang="en-US" sz="2000" dirty="0">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296662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246C3-D818-4375-B204-F79C7F4C61D8}"/>
              </a:ext>
            </a:extLst>
          </p:cNvPr>
          <p:cNvSpPr>
            <a:spLocks noGrp="1"/>
          </p:cNvSpPr>
          <p:nvPr>
            <p:ph type="title"/>
          </p:nvPr>
        </p:nvSpPr>
        <p:spPr/>
        <p:txBody>
          <a:bodyPr>
            <a:normAutofit/>
          </a:bodyPr>
          <a:lstStyle/>
          <a:p>
            <a:pPr algn="ctr"/>
            <a:r>
              <a:rPr lang="en-US" sz="1600" dirty="0"/>
              <a:t>In 2021 We Were Pleased to Participate in Three Articles of How the Process Ethics within Collaborative Dialogical Practices of Community Engagement: A Collaborative Recovery Model Leads to Continued 98% Change Either via Zoom or at the Ranch</a:t>
            </a:r>
            <a:br>
              <a:rPr lang="en-US" sz="1200" dirty="0"/>
            </a:br>
            <a:endParaRPr lang="en-US" sz="1200" dirty="0"/>
          </a:p>
        </p:txBody>
      </p:sp>
      <p:sp>
        <p:nvSpPr>
          <p:cNvPr id="3" name="Content Placeholder 2">
            <a:extLst>
              <a:ext uri="{FF2B5EF4-FFF2-40B4-BE49-F238E27FC236}">
                <a16:creationId xmlns:a16="http://schemas.microsoft.com/office/drawing/2014/main" id="{84FBBD46-E530-4706-9389-5708BD2749B8}"/>
              </a:ext>
            </a:extLst>
          </p:cNvPr>
          <p:cNvSpPr>
            <a:spLocks noGrp="1"/>
          </p:cNvSpPr>
          <p:nvPr>
            <p:ph idx="1"/>
          </p:nvPr>
        </p:nvSpPr>
        <p:spPr>
          <a:xfrm>
            <a:off x="560717" y="1345271"/>
            <a:ext cx="10793083" cy="5066959"/>
          </a:xfrm>
        </p:spPr>
        <p:txBody>
          <a:bodyPr>
            <a:normAutofit lnSpcReduction="10000"/>
          </a:bodyPr>
          <a:lstStyle/>
          <a:p>
            <a:pPr marL="0" marR="0">
              <a:lnSpc>
                <a:spcPct val="150000"/>
              </a:lnSpc>
              <a:spcBef>
                <a:spcPts val="0"/>
              </a:spcBef>
              <a:spcAft>
                <a:spcPts val="0"/>
              </a:spcAft>
            </a:pPr>
            <a:r>
              <a:rPr lang="en-CA" sz="1300" dirty="0">
                <a:effectLst/>
                <a:latin typeface="Arial" panose="020B0604020202020204" pitchFamily="34" charset="0"/>
                <a:ea typeface="Roboto" panose="02000000000000000000" pitchFamily="2" charset="0"/>
              </a:rPr>
              <a:t>To facilitate this collaborative relationship at NISAPI, we created an</a:t>
            </a:r>
            <a:r>
              <a:rPr lang="en-CA" sz="1300" dirty="0">
                <a:effectLst/>
                <a:highlight>
                  <a:srgbClr val="FFFFFF"/>
                </a:highlight>
                <a:latin typeface="Arial" panose="020B0604020202020204" pitchFamily="34" charset="0"/>
                <a:ea typeface="Roboto" panose="02000000000000000000" pitchFamily="2" charset="0"/>
              </a:rPr>
              <a:t> egalitarian environment where diagnosis is transcended, people are seen as honored guests, and everyone </a:t>
            </a:r>
            <a:r>
              <a:rPr lang="en-CA" sz="1300" dirty="0">
                <a:highlight>
                  <a:srgbClr val="FFFFFF"/>
                </a:highlight>
                <a:latin typeface="Arial" panose="020B0604020202020204" pitchFamily="34" charset="0"/>
                <a:ea typeface="Roboto" panose="02000000000000000000" pitchFamily="2" charset="0"/>
              </a:rPr>
              <a:t>dresses casually</a:t>
            </a:r>
            <a:r>
              <a:rPr lang="en-CA" sz="1300" dirty="0">
                <a:effectLst/>
                <a:highlight>
                  <a:srgbClr val="FFFFFF"/>
                </a:highlight>
                <a:latin typeface="Arial" panose="020B0604020202020204" pitchFamily="34" charset="0"/>
                <a:ea typeface="Roboto" panose="02000000000000000000" pitchFamily="2" charset="0"/>
              </a:rPr>
              <a:t>. The horse ranch setting provides normalcy and nurturance from the moment a client arrives. When coming onto the ranch, they meet and engage with the entire team of therapists –both human and equine. The horses – an </a:t>
            </a:r>
            <a:r>
              <a:rPr lang="en-CA" sz="1300" dirty="0">
                <a:effectLst/>
                <a:latin typeface="Arial" panose="020B0604020202020204" pitchFamily="34" charset="0"/>
                <a:ea typeface="Roboto" panose="02000000000000000000" pitchFamily="2" charset="0"/>
              </a:rPr>
              <a:t>original family plus additional rescues –</a:t>
            </a:r>
            <a:r>
              <a:rPr lang="en-CA" sz="1300" dirty="0">
                <a:effectLst/>
                <a:highlight>
                  <a:srgbClr val="FFFFFF"/>
                </a:highlight>
                <a:latin typeface="Arial" panose="020B0604020202020204" pitchFamily="34" charset="0"/>
                <a:ea typeface="Roboto" panose="02000000000000000000" pitchFamily="2" charset="0"/>
              </a:rPr>
              <a:t> are active co-therapists. Each client, family member and therapist bonds to a particular horse, and all bond to the environment focused on listening, caring, and co-creating change tailored to the individual client.</a:t>
            </a:r>
            <a:r>
              <a:rPr lang="en-CA" sz="1300" dirty="0">
                <a:effectLst/>
                <a:latin typeface="Arial" panose="020B0604020202020204" pitchFamily="34" charset="0"/>
                <a:ea typeface="Roboto" panose="02000000000000000000" pitchFamily="2" charset="0"/>
              </a:rPr>
              <a:t> </a:t>
            </a:r>
            <a:r>
              <a:rPr lang="en-CA" sz="1300" dirty="0">
                <a:effectLst/>
                <a:latin typeface="Arial" panose="020B0604020202020204" pitchFamily="34" charset="0"/>
                <a:ea typeface="Times" panose="02020603050405020304" pitchFamily="18" charset="0"/>
              </a:rPr>
              <a:t>We call what we do Collaborative Dialogical Practices of Community Engagement: A Collaborative Recovery Model, CEACRM.</a:t>
            </a:r>
          </a:p>
          <a:p>
            <a:pPr marL="0" marR="0" indent="0">
              <a:lnSpc>
                <a:spcPct val="150000"/>
              </a:lnSpc>
              <a:spcBef>
                <a:spcPts val="0"/>
              </a:spcBef>
              <a:spcAft>
                <a:spcPts val="0"/>
              </a:spcAft>
              <a:buNone/>
            </a:pPr>
            <a:endParaRPr lang="en-CA" sz="1300" dirty="0">
              <a:effectLst/>
              <a:latin typeface="Arial" panose="020B0604020202020204" pitchFamily="34" charset="0"/>
              <a:ea typeface="Times" panose="02020603050405020304" pitchFamily="18" charset="0"/>
            </a:endParaRPr>
          </a:p>
          <a:p>
            <a:pPr marL="0" marR="0">
              <a:lnSpc>
                <a:spcPct val="150000"/>
              </a:lnSpc>
              <a:spcBef>
                <a:spcPts val="0"/>
              </a:spcBef>
              <a:spcAft>
                <a:spcPts val="0"/>
              </a:spcAft>
            </a:pPr>
            <a:r>
              <a:rPr lang="en-CA" sz="1300" dirty="0">
                <a:effectLst/>
                <a:latin typeface="Arial" panose="020B0604020202020204" pitchFamily="34" charset="0"/>
                <a:ea typeface="Roboto" panose="02000000000000000000" pitchFamily="2" charset="0"/>
              </a:rPr>
              <a:t>As in Open Dialogue, the clients are seen with members of their community—family members and/or mandated social workers and lawyers— rather than individually, and rich conversations emerge among all parties. We view clients and their families as the experts in their lives and believe they have the strength and answers within themselves; it is merely our role to listen intently and honor their stories. Through this collaboration, real hope and sustainable change emerge. And, as the clients begin to see themselves as people and not a diagnosis, so do others. All</a:t>
            </a:r>
            <a:r>
              <a:rPr lang="en-CA" sz="1300" dirty="0">
                <a:solidFill>
                  <a:srgbClr val="000000"/>
                </a:solidFill>
                <a:effectLst/>
                <a:latin typeface="Arial" panose="020B0604020202020204" pitchFamily="34" charset="0"/>
                <a:ea typeface="Times" panose="02020603050405020304" pitchFamily="18" charset="0"/>
              </a:rPr>
              <a:t> sessions take place in front of the horses.</a:t>
            </a:r>
            <a:r>
              <a:rPr lang="en-CA" sz="1300" dirty="0">
                <a:effectLst/>
                <a:latin typeface="Arial" panose="020B0604020202020204" pitchFamily="34" charset="0"/>
                <a:ea typeface="Arial Unicode MS"/>
              </a:rPr>
              <a:t> </a:t>
            </a:r>
            <a:r>
              <a:rPr lang="en-AU" sz="1300" dirty="0">
                <a:solidFill>
                  <a:srgbClr val="222222"/>
                </a:solidFill>
                <a:effectLst/>
                <a:latin typeface="Arial" panose="020B0604020202020204" pitchFamily="34" charset="0"/>
                <a:ea typeface="Times New Roman" panose="02020603050405020304" pitchFamily="18" charset="0"/>
              </a:rPr>
              <a:t>Horses are relational animals who </a:t>
            </a:r>
            <a:r>
              <a:rPr lang="en-AU" sz="1300" dirty="0">
                <a:solidFill>
                  <a:srgbClr val="000000"/>
                </a:solidFill>
                <a:effectLst/>
                <a:latin typeface="Arial" panose="020B0604020202020204" pitchFamily="34" charset="0"/>
                <a:ea typeface="Times New Roman" panose="02020603050405020304" pitchFamily="18" charset="0"/>
              </a:rPr>
              <a:t>naturally live in herds and everyone that comes to the ranch is part of that herd.  </a:t>
            </a:r>
            <a:r>
              <a:rPr lang="en-CA" sz="1300" dirty="0">
                <a:effectLst/>
                <a:latin typeface="Arial" panose="020B0604020202020204" pitchFamily="34" charset="0"/>
                <a:ea typeface="Arial Unicode MS"/>
              </a:rPr>
              <a:t>This provides a backdrop where conversations are actions of everyday life, where some themes are more urgent than others but where all discourse represents human-to-human interaction rather than therapist-client interaction. Too, </a:t>
            </a:r>
            <a:r>
              <a:rPr lang="en-CA" sz="1300" dirty="0">
                <a:effectLst/>
                <a:latin typeface="Arial" panose="020B0604020202020204" pitchFamily="34" charset="0"/>
                <a:ea typeface="Roboto" panose="02000000000000000000" pitchFamily="2" charset="0"/>
              </a:rPr>
              <a:t>horses have the natural gift of experiencing people as they are within the present moment. Through the eyes of a horse there is no prejudice, no judgment, no psychological jargon. One can imagine how much easier it is to talk about traumatic events such as sexual abuse, or seeing a parent murdered, while petting and hugging your favorite horse.  </a:t>
            </a:r>
            <a:endParaRPr lang="en-US" sz="1300" dirty="0">
              <a:effectLst/>
              <a:latin typeface="Calibri" panose="020F0502020204030204" pitchFamily="34" charset="0"/>
              <a:ea typeface="Calibri" panose="020F0502020204030204" pitchFamily="34" charset="0"/>
            </a:endParaRPr>
          </a:p>
          <a:p>
            <a:endParaRPr lang="en-US" sz="1200" dirty="0"/>
          </a:p>
        </p:txBody>
      </p:sp>
    </p:spTree>
    <p:extLst>
      <p:ext uri="{BB962C8B-B14F-4D97-AF65-F5344CB8AC3E}">
        <p14:creationId xmlns:p14="http://schemas.microsoft.com/office/powerpoint/2010/main" val="2207488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B5446-3ACD-461C-ABE8-C6E5627AF74B}"/>
              </a:ext>
            </a:extLst>
          </p:cNvPr>
          <p:cNvSpPr>
            <a:spLocks noGrp="1"/>
          </p:cNvSpPr>
          <p:nvPr>
            <p:ph type="title"/>
          </p:nvPr>
        </p:nvSpPr>
        <p:spPr/>
        <p:txBody>
          <a:bodyPr>
            <a:normAutofit/>
          </a:bodyPr>
          <a:lstStyle/>
          <a:p>
            <a:pPr algn="ctr"/>
            <a:r>
              <a:rPr lang="en-US" sz="1600" dirty="0"/>
              <a:t>Educational Narratives of 2021</a:t>
            </a:r>
          </a:p>
        </p:txBody>
      </p:sp>
      <p:sp>
        <p:nvSpPr>
          <p:cNvPr id="3" name="Content Placeholder 2">
            <a:extLst>
              <a:ext uri="{FF2B5EF4-FFF2-40B4-BE49-F238E27FC236}">
                <a16:creationId xmlns:a16="http://schemas.microsoft.com/office/drawing/2014/main" id="{DE714013-F3A4-412F-BA13-42A8794D41BD}"/>
              </a:ext>
            </a:extLst>
          </p:cNvPr>
          <p:cNvSpPr>
            <a:spLocks noGrp="1"/>
          </p:cNvSpPr>
          <p:nvPr>
            <p:ph idx="1"/>
          </p:nvPr>
        </p:nvSpPr>
        <p:spPr/>
        <p:txBody>
          <a:bodyPr>
            <a:normAutofit fontScale="85000" lnSpcReduction="10000"/>
          </a:bodyPr>
          <a:lstStyle/>
          <a:p>
            <a:pPr marL="0" marR="0">
              <a:lnSpc>
                <a:spcPct val="150000"/>
              </a:lnSpc>
              <a:spcBef>
                <a:spcPts val="0"/>
              </a:spcBef>
              <a:spcAft>
                <a:spcPts val="800"/>
              </a:spcAft>
            </a:pPr>
            <a:r>
              <a:rPr lang="en-AU" sz="1800" dirty="0">
                <a:solidFill>
                  <a:srgbClr val="222222"/>
                </a:solidFill>
                <a:latin typeface="Arial" panose="020B0604020202020204" pitchFamily="34" charset="0"/>
                <a:ea typeface="Times New Roman" panose="02020603050405020304" pitchFamily="18" charset="0"/>
              </a:rPr>
              <a:t>This p</a:t>
            </a:r>
            <a:r>
              <a:rPr lang="en-AU" sz="1800" dirty="0">
                <a:solidFill>
                  <a:srgbClr val="222222"/>
                </a:solidFill>
                <a:effectLst/>
                <a:latin typeface="Arial" panose="020B0604020202020204" pitchFamily="34" charset="0"/>
                <a:ea typeface="Times New Roman" panose="02020603050405020304" pitchFamily="18" charset="0"/>
              </a:rPr>
              <a:t>erson </a:t>
            </a:r>
            <a:r>
              <a:rPr lang="en-AU" sz="1800" dirty="0">
                <a:solidFill>
                  <a:srgbClr val="222222"/>
                </a:solidFill>
                <a:latin typeface="Arial" panose="020B0604020202020204" pitchFamily="34" charset="0"/>
                <a:ea typeface="Times New Roman" panose="02020603050405020304" pitchFamily="18" charset="0"/>
              </a:rPr>
              <a:t>had </a:t>
            </a:r>
            <a:r>
              <a:rPr lang="en-AU" sz="1800" dirty="0">
                <a:solidFill>
                  <a:srgbClr val="222222"/>
                </a:solidFill>
                <a:effectLst/>
                <a:latin typeface="Arial" panose="020B0604020202020204" pitchFamily="34" charset="0"/>
                <a:ea typeface="Times New Roman" panose="02020603050405020304" pitchFamily="18" charset="0"/>
              </a:rPr>
              <a:t>a history of violent relationships and had lost hope, gained feelings of power and confidence when she became able to walk Jack (the biggest horse) into his stable; we’ve seen a parent and child's relationship soften after viewing love expressed between Theresa (a mother horse) and Oliver (her foal). </a:t>
            </a:r>
            <a:endParaRPr lang="en-US" sz="1800" dirty="0">
              <a:effectLst/>
              <a:latin typeface="Calibri" panose="020F0502020204030204" pitchFamily="34" charset="0"/>
              <a:ea typeface="Calibri" panose="020F0502020204030204" pitchFamily="34" charset="0"/>
            </a:endParaRPr>
          </a:p>
          <a:p>
            <a:pPr marL="0" marR="0">
              <a:lnSpc>
                <a:spcPct val="150000"/>
              </a:lnSpc>
              <a:spcBef>
                <a:spcPts val="0"/>
              </a:spcBef>
              <a:spcAft>
                <a:spcPts val="800"/>
              </a:spcAft>
            </a:pPr>
            <a:r>
              <a:rPr lang="en-CA" sz="1800" dirty="0">
                <a:solidFill>
                  <a:srgbClr val="000000"/>
                </a:solidFill>
                <a:effectLst/>
                <a:latin typeface="Arial" panose="020B0604020202020204" pitchFamily="34" charset="0"/>
                <a:ea typeface="Times" panose="02020603050405020304" pitchFamily="18" charset="0"/>
              </a:rPr>
              <a:t>We feel our journey with our clients results in becoming what we like to call “Extraordinarily Normal.” The narratives of pain and suffering they begin with are transformed into conversations honoring their innate strengths, resiliency, hope for the future, and other themes that are Extraordinarily Normal.  These themes include new ways to live daily life: </a:t>
            </a:r>
            <a:r>
              <a:rPr lang="en-CA" sz="1800" dirty="0">
                <a:effectLst/>
                <a:latin typeface="Arial" panose="020B0604020202020204" pitchFamily="34" charset="0"/>
                <a:ea typeface="Times" panose="02020603050405020304" pitchFamily="18" charset="0"/>
              </a:rPr>
              <a:t>building relationships, celebrating when days go well and problem solving when they do not.</a:t>
            </a:r>
            <a:endParaRPr lang="en-US" sz="1800" dirty="0">
              <a:effectLst/>
              <a:latin typeface="Calibri" panose="020F0502020204030204" pitchFamily="34" charset="0"/>
              <a:ea typeface="Calibri" panose="020F0502020204030204" pitchFamily="34" charset="0"/>
            </a:endParaRPr>
          </a:p>
          <a:p>
            <a:pPr marL="0" marR="0">
              <a:lnSpc>
                <a:spcPct val="150000"/>
              </a:lnSpc>
              <a:spcBef>
                <a:spcPts val="0"/>
              </a:spcBef>
              <a:spcAft>
                <a:spcPts val="800"/>
              </a:spcAft>
            </a:pPr>
            <a:r>
              <a:rPr lang="en-CA" sz="1800" dirty="0">
                <a:solidFill>
                  <a:srgbClr val="000000"/>
                </a:solidFill>
                <a:effectLst/>
                <a:latin typeface="Arial" panose="020B0604020202020204" pitchFamily="34" charset="0"/>
                <a:ea typeface="Times" panose="02020603050405020304" pitchFamily="18" charset="0"/>
              </a:rPr>
              <a:t>We have been conducting qualitative research for 10 years now, which reflects our clients transform and lose their deficiency labels as well as find joy in Extraordinary Normalness. All the research points to seeing and treating our clients as human beings and not an illness leads to complete and sustainable recovery.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CA" sz="1800" dirty="0">
                <a:effectLst/>
                <a:latin typeface="Calibri" panose="020F0502020204030204" pitchFamily="34" charset="0"/>
                <a:ea typeface="Calibri" panose="020F0502020204030204" pitchFamily="34" charset="0"/>
              </a:rPr>
              <a:t> </a:t>
            </a:r>
            <a:endParaRPr lang="en-US" dirty="0"/>
          </a:p>
        </p:txBody>
      </p:sp>
    </p:spTree>
    <p:extLst>
      <p:ext uri="{BB962C8B-B14F-4D97-AF65-F5344CB8AC3E}">
        <p14:creationId xmlns:p14="http://schemas.microsoft.com/office/powerpoint/2010/main" val="1670903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ABEA-9ABD-4707-B72E-E16488736DFE}"/>
              </a:ext>
            </a:extLst>
          </p:cNvPr>
          <p:cNvSpPr>
            <a:spLocks noGrp="1"/>
          </p:cNvSpPr>
          <p:nvPr>
            <p:ph type="title"/>
          </p:nvPr>
        </p:nvSpPr>
        <p:spPr/>
        <p:txBody>
          <a:bodyPr/>
          <a:lstStyle/>
          <a:p>
            <a:pPr algn="ctr"/>
            <a:r>
              <a:rPr lang="en-US" sz="1800" i="1" dirty="0">
                <a:effectLst/>
                <a:latin typeface="Calibri" panose="020F0502020204030204" pitchFamily="34" charset="0"/>
                <a:ea typeface="Calibri" panose="020F0502020204030204" pitchFamily="34" charset="0"/>
                <a:cs typeface="Times New Roman" panose="02020603050405020304" pitchFamily="18" charset="0"/>
              </a:rPr>
              <a:t>Narratives of Healing Journeys</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69C1A198-6FB1-4D7A-A558-F8199C288E01}"/>
              </a:ext>
            </a:extLst>
          </p:cNvPr>
          <p:cNvSpPr>
            <a:spLocks noGrp="1"/>
          </p:cNvSpPr>
          <p:nvPr>
            <p:ph idx="1"/>
          </p:nvPr>
        </p:nvSpPr>
        <p:spPr>
          <a:xfrm>
            <a:off x="838200" y="1375954"/>
            <a:ext cx="10515600" cy="4801009"/>
          </a:xfrm>
        </p:spPr>
        <p:txBody>
          <a:bodyPr>
            <a:normAutofit fontScale="70000" lnSpcReduction="20000"/>
          </a:bodyPr>
          <a:lstStyle/>
          <a:p>
            <a:pPr marL="0" marR="0" indent="0">
              <a:spcBef>
                <a:spcPts val="0"/>
              </a:spcBef>
              <a:spcAft>
                <a:spcPts val="0"/>
              </a:spcAft>
              <a:buNone/>
            </a:pPr>
            <a:r>
              <a:rPr lang="en-CA" sz="1800" dirty="0">
                <a:effectLst/>
                <a:latin typeface="Times"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sz="1900" b="1" dirty="0">
                <a:effectLst/>
                <a:latin typeface="Times" panose="02020603050405020304" pitchFamily="18" charset="0"/>
                <a:ea typeface="Calibri" panose="020F0502020204030204" pitchFamily="34" charset="0"/>
                <a:cs typeface="Times New Roman" panose="02020603050405020304" pitchFamily="18" charset="0"/>
              </a:rPr>
              <a:t>Freedom to speak:</a:t>
            </a:r>
            <a:r>
              <a:rPr lang="en-CA" sz="1900" dirty="0">
                <a:effectLst/>
                <a:latin typeface="Times" panose="02020603050405020304" pitchFamily="18" charset="0"/>
                <a:ea typeface="Calibri" panose="020F0502020204030204" pitchFamily="34" charset="0"/>
                <a:cs typeface="Times New Roman" panose="02020603050405020304" pitchFamily="18" charset="0"/>
              </a:rPr>
              <a:t> “What you see is really me. What I couldn’t do on the other side of the venue was I couldn’t be free enough to speak.” “You allowed me to be me and not feel I had to be someone other than myself and it was okay to kind of speak so you get to know where we were coming from and our feelings.” “Allowing us to tell you what happened from the past in order to get to the present.”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R="0" indent="0">
              <a:spcBef>
                <a:spcPts val="0"/>
              </a:spcBef>
              <a:spcAft>
                <a:spcPts val="0"/>
              </a:spcAft>
              <a:buNone/>
            </a:pPr>
            <a:r>
              <a:rPr lang="en-CA" sz="1900" dirty="0">
                <a:effectLst/>
                <a:latin typeface="Times" panose="02020603050405020304" pitchFamily="18" charset="0"/>
                <a:ea typeface="Calibri" panose="020F0502020204030204" pitchFamily="34" charset="0"/>
                <a:cs typeface="Times New Roman" panose="02020603050405020304" pitchFamily="18" charset="0"/>
              </a:rPr>
              <a: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sz="1900" b="1" dirty="0">
                <a:effectLst/>
                <a:latin typeface="Times" panose="02020603050405020304" pitchFamily="18" charset="0"/>
                <a:ea typeface="Calibri" panose="020F0502020204030204" pitchFamily="34" charset="0"/>
                <a:cs typeface="Times New Roman" panose="02020603050405020304" pitchFamily="18" charset="0"/>
              </a:rPr>
              <a:t>Welcoming:</a:t>
            </a:r>
            <a:r>
              <a:rPr lang="en-CA" sz="1900" dirty="0">
                <a:effectLst/>
                <a:latin typeface="Times" panose="02020603050405020304" pitchFamily="18" charset="0"/>
                <a:ea typeface="Calibri" panose="020F0502020204030204" pitchFamily="34" charset="0"/>
                <a:cs typeface="Times New Roman" panose="02020603050405020304" pitchFamily="18" charset="0"/>
              </a:rPr>
              <a:t> “When we finally got to you, you were so welcoming. You didn’t size us up. You didn’t look at us like ‘okay what are you people doing?’ You wanted to know what you could in order to heal the family unit.”</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CA" sz="1900" dirty="0">
                <a:effectLst/>
                <a:latin typeface="Times" panose="02020603050405020304" pitchFamily="18" charset="0"/>
                <a:ea typeface="Calibri" panose="020F0502020204030204" pitchFamily="34" charset="0"/>
                <a:cs typeface="Times New Roman" panose="02020603050405020304" pitchFamily="18" charset="0"/>
              </a:rPr>
              <a: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sz="1900" b="1" dirty="0">
                <a:effectLst/>
                <a:latin typeface="Times" panose="02020603050405020304" pitchFamily="18" charset="0"/>
                <a:ea typeface="Calibri" panose="020F0502020204030204" pitchFamily="34" charset="0"/>
                <a:cs typeface="Times New Roman" panose="02020603050405020304" pitchFamily="18" charset="0"/>
              </a:rPr>
              <a:t>Viewing each other through a lens of shared humanity:</a:t>
            </a:r>
            <a:r>
              <a:rPr lang="en-CA" sz="1900" dirty="0">
                <a:effectLst/>
                <a:latin typeface="Times" panose="02020603050405020304" pitchFamily="18" charset="0"/>
                <a:ea typeface="Calibri" panose="020F0502020204030204" pitchFamily="34" charset="0"/>
                <a:cs typeface="Times New Roman" panose="02020603050405020304" pitchFamily="18" charset="0"/>
              </a:rPr>
              <a:t> “I’m not looking at a CV, I’m looking at a person.”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CA" sz="1900" dirty="0">
                <a:effectLst/>
                <a:latin typeface="Times" panose="02020603050405020304" pitchFamily="18" charset="0"/>
                <a:ea typeface="Calibri" panose="020F0502020204030204" pitchFamily="34" charset="0"/>
                <a:cs typeface="Times New Roman" panose="02020603050405020304" pitchFamily="18" charset="0"/>
              </a:rPr>
              <a: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sz="1900" b="1" dirty="0">
                <a:effectLst/>
                <a:latin typeface="Times" panose="02020603050405020304" pitchFamily="18" charset="0"/>
                <a:ea typeface="Calibri" panose="020F0502020204030204" pitchFamily="34" charset="0"/>
                <a:cs typeface="Times New Roman" panose="02020603050405020304" pitchFamily="18" charset="0"/>
              </a:rPr>
              <a:t>Generosity of time:</a:t>
            </a:r>
            <a:r>
              <a:rPr lang="en-CA" sz="1900" dirty="0">
                <a:effectLst/>
                <a:latin typeface="Times" panose="02020603050405020304" pitchFamily="18" charset="0"/>
                <a:ea typeface="Calibri" panose="020F0502020204030204" pitchFamily="34" charset="0"/>
                <a:cs typeface="Times New Roman" panose="02020603050405020304" pitchFamily="18" charset="0"/>
              </a:rPr>
              <a:t> “The other change for me was, okay here is this person who is a </a:t>
            </a:r>
            <a:r>
              <a:rPr lang="en-CA" sz="1900" dirty="0" err="1">
                <a:effectLst/>
                <a:latin typeface="Times" panose="02020603050405020304" pitchFamily="18" charset="0"/>
                <a:ea typeface="Calibri" panose="020F0502020204030204" pitchFamily="34" charset="0"/>
                <a:cs typeface="Times New Roman" panose="02020603050405020304" pitchFamily="18" charset="0"/>
              </a:rPr>
              <a:t>Phd</a:t>
            </a:r>
            <a:r>
              <a:rPr lang="en-CA" sz="1900" dirty="0">
                <a:effectLst/>
                <a:latin typeface="Times" panose="02020603050405020304" pitchFamily="18" charset="0"/>
                <a:ea typeface="Calibri" panose="020F0502020204030204" pitchFamily="34" charset="0"/>
                <a:cs typeface="Times New Roman" panose="02020603050405020304" pitchFamily="18" charset="0"/>
              </a:rPr>
              <a:t> who really wants to help and not go ‘well here is my five second review and if you go to the psychiatrist I want you to fix your, you should really tell him or her about this’ and you weren’t anything like that.” “She also would communicate with my parents all the time.” “She’ll call my parents and ask how I’m doing.” “My parents and I were always able to rely on David or Dr. Swim to answer the phones and then guide us through what to do.”</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CA" sz="1900" dirty="0">
                <a:effectLst/>
                <a:latin typeface="Times" panose="02020603050405020304" pitchFamily="18" charset="0"/>
                <a:ea typeface="Calibri" panose="020F0502020204030204" pitchFamily="34" charset="0"/>
                <a:cs typeface="Times New Roman" panose="02020603050405020304" pitchFamily="18" charset="0"/>
              </a:rPr>
              <a: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sz="1900" b="1" dirty="0">
                <a:effectLst/>
                <a:latin typeface="Times" panose="02020603050405020304" pitchFamily="18" charset="0"/>
                <a:ea typeface="Calibri" panose="020F0502020204030204" pitchFamily="34" charset="0"/>
                <a:cs typeface="Times New Roman" panose="02020603050405020304" pitchFamily="18" charset="0"/>
              </a:rPr>
              <a:t>Guiding not telling:</a:t>
            </a:r>
            <a:r>
              <a:rPr lang="en-CA" sz="1900" dirty="0">
                <a:effectLst/>
                <a:latin typeface="Times" panose="02020603050405020304" pitchFamily="18" charset="0"/>
                <a:ea typeface="Calibri" panose="020F0502020204030204" pitchFamily="34" charset="0"/>
                <a:cs typeface="Times New Roman" panose="02020603050405020304" pitchFamily="18" charset="0"/>
              </a:rPr>
              <a:t> “She was guiding me through it, but she wouldn’t do all the work for me. She would make me find what would work for me rather than her telling me what to do.” “People are out of the box and not one size fits all either and you’re very good at knowing what size fits where and not shoving an attitude or thought process that you have to adhere by.”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R="0" indent="0">
              <a:spcBef>
                <a:spcPts val="0"/>
              </a:spcBef>
              <a:spcAft>
                <a:spcPts val="0"/>
              </a:spcAft>
              <a:buNone/>
            </a:pPr>
            <a:r>
              <a:rPr lang="en-CA" sz="1900" dirty="0">
                <a:effectLst/>
                <a:latin typeface="Times" panose="02020603050405020304" pitchFamily="18" charset="0"/>
                <a:ea typeface="Calibri" panose="020F0502020204030204" pitchFamily="34" charset="0"/>
                <a:cs typeface="Times New Roman" panose="02020603050405020304" pitchFamily="18" charset="0"/>
              </a:rPr>
              <a: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sz="1900" b="1" dirty="0">
                <a:effectLst/>
                <a:latin typeface="Times" panose="02020603050405020304" pitchFamily="18" charset="0"/>
                <a:ea typeface="Calibri" panose="020F0502020204030204" pitchFamily="34" charset="0"/>
                <a:cs typeface="Times New Roman" panose="02020603050405020304" pitchFamily="18" charset="0"/>
              </a:rPr>
              <a:t>No longer pinned to a wall: </a:t>
            </a:r>
            <a:r>
              <a:rPr lang="en-CA" sz="1900" dirty="0">
                <a:effectLst/>
                <a:latin typeface="Times" panose="02020603050405020304" pitchFamily="18" charset="0"/>
                <a:ea typeface="Calibri" panose="020F0502020204030204" pitchFamily="34" charset="0"/>
                <a:cs typeface="Times New Roman" panose="02020603050405020304" pitchFamily="18" charset="0"/>
              </a:rPr>
              <a:t>“The biggest thing was she wasn’t looking at me like some crazy person.” “Helping me be more me, not being this “depressed” person and being labeled with all of these things.”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R="0" indent="0">
              <a:spcBef>
                <a:spcPts val="0"/>
              </a:spcBef>
              <a:spcAft>
                <a:spcPts val="0"/>
              </a:spcAft>
              <a:buNone/>
            </a:pPr>
            <a:r>
              <a:rPr lang="en-CA" sz="1900" b="1" dirty="0">
                <a:effectLst/>
                <a:latin typeface="Times" panose="02020603050405020304" pitchFamily="18" charset="0"/>
                <a:ea typeface="Calibri" panose="020F0502020204030204" pitchFamily="34" charset="0"/>
                <a:cs typeface="Times New Roman" panose="02020603050405020304" pitchFamily="18" charset="0"/>
              </a:rPr>
              <a: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sz="1900" b="1" dirty="0">
                <a:effectLst/>
                <a:latin typeface="Times" panose="02020603050405020304" pitchFamily="18" charset="0"/>
                <a:ea typeface="Calibri" panose="020F0502020204030204" pitchFamily="34" charset="0"/>
                <a:cs typeface="Times New Roman" panose="02020603050405020304" pitchFamily="18" charset="0"/>
              </a:rPr>
              <a:t>Harm from experiences prior to NISAPI: </a:t>
            </a:r>
            <a:r>
              <a:rPr lang="en-CA" sz="1900" dirty="0">
                <a:effectLst/>
                <a:latin typeface="Times" panose="02020603050405020304" pitchFamily="18" charset="0"/>
                <a:ea typeface="Calibri" panose="020F0502020204030204" pitchFamily="34" charset="0"/>
                <a:cs typeface="Times New Roman" panose="02020603050405020304" pitchFamily="18" charset="0"/>
              </a:rPr>
              <a:t>“Because not only do they label the one who they thing has an illness, they label you in conjunction with them.” “Because we were the neglect. ‘Neglect.’ I heard that word once, I heard it a million times.” “I felt oh my gosh I’m defending my whole existence.” “Every time we went the DCFS would blame me or Adam.” “I didn’t want to call the hotlines because they were hard, they weren’t going to listen to me, they were going to just send me right to the hospital and I didn’t want that.” “I mean you weren’t given options; you were just given a to-do list… if she does this, do that, do that, go, go, go to the hospital.” “If the client is not strong enough to push back you get swallowed by it.”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R="0" indent="0">
              <a:spcBef>
                <a:spcPts val="0"/>
              </a:spcBef>
              <a:spcAft>
                <a:spcPts val="0"/>
              </a:spcAft>
              <a:buNone/>
            </a:pPr>
            <a:r>
              <a:rPr lang="en-CA" sz="1900" b="1" dirty="0">
                <a:effectLst/>
                <a:latin typeface="Times" panose="02020603050405020304" pitchFamily="18" charset="0"/>
                <a:ea typeface="Calibri" panose="020F0502020204030204" pitchFamily="34" charset="0"/>
                <a:cs typeface="Times New Roman" panose="02020603050405020304" pitchFamily="18" charset="0"/>
              </a:rPr>
              <a: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sz="1900" b="1" dirty="0">
                <a:effectLst/>
                <a:latin typeface="Times" panose="02020603050405020304" pitchFamily="18" charset="0"/>
                <a:ea typeface="Calibri" panose="020F0502020204030204" pitchFamily="34" charset="0"/>
                <a:cs typeface="Times New Roman" panose="02020603050405020304" pitchFamily="18" charset="0"/>
              </a:rPr>
              <a:t>Community engagement: </a:t>
            </a:r>
            <a:r>
              <a:rPr lang="en-CA" sz="1900" dirty="0">
                <a:effectLst/>
                <a:latin typeface="Times" panose="02020603050405020304" pitchFamily="18" charset="0"/>
                <a:ea typeface="Calibri" panose="020F0502020204030204" pitchFamily="34" charset="0"/>
                <a:cs typeface="Times New Roman" panose="02020603050405020304" pitchFamily="18" charset="0"/>
              </a:rPr>
              <a:t>“What makes you different because you want to collectively work with them and not at them. There’s a big difference… But you genuinely wanted everyone to know her. Not who we thought she was but who she is and in order to do that we had to know her through therapy.”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R="0" indent="0">
              <a:spcBef>
                <a:spcPts val="0"/>
              </a:spcBef>
              <a:spcAft>
                <a:spcPts val="0"/>
              </a:spcAft>
              <a:buNone/>
            </a:pPr>
            <a:r>
              <a:rPr lang="en-CA" sz="1900" b="1" dirty="0">
                <a:effectLst/>
                <a:latin typeface="Times" panose="02020603050405020304" pitchFamily="18" charset="0"/>
                <a:ea typeface="Calibri" panose="020F0502020204030204" pitchFamily="34" charset="0"/>
                <a:cs typeface="Times New Roman" panose="02020603050405020304" pitchFamily="18" charset="0"/>
              </a:rPr>
              <a: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89309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A1301-04D3-4EF0-8FD3-A5EB0123107F}"/>
              </a:ext>
            </a:extLst>
          </p:cNvPr>
          <p:cNvSpPr>
            <a:spLocks noGrp="1"/>
          </p:cNvSpPr>
          <p:nvPr>
            <p:ph type="title"/>
          </p:nvPr>
        </p:nvSpPr>
        <p:spPr/>
        <p:txBody>
          <a:bodyPr>
            <a:normAutofit/>
          </a:bodyPr>
          <a:lstStyle/>
          <a:p>
            <a:pPr marL="0" marR="0" algn="ctr">
              <a:lnSpc>
                <a:spcPct val="150000"/>
              </a:lnSpc>
              <a:spcBef>
                <a:spcPts val="0"/>
              </a:spcBef>
              <a:spcAft>
                <a:spcPts val="0"/>
              </a:spcAft>
            </a:pPr>
            <a:r>
              <a:rPr lang="en-CA" sz="1200" b="1" dirty="0">
                <a:effectLst/>
                <a:latin typeface="Arial" panose="020B0604020202020204" pitchFamily="34" charset="0"/>
                <a:ea typeface="Arial" panose="020B0604020202020204" pitchFamily="34" charset="0"/>
              </a:rPr>
              <a:t>Before NISAPI: </a:t>
            </a:r>
            <a:r>
              <a:rPr lang="en-CA" sz="1200" dirty="0">
                <a:effectLst/>
                <a:latin typeface="Arial" panose="020B0604020202020204" pitchFamily="34" charset="0"/>
                <a:ea typeface="Arial" panose="020B0604020202020204" pitchFamily="34" charset="0"/>
              </a:rPr>
              <a:t>This family summed up their experience this way</a:t>
            </a:r>
            <a:br>
              <a:rPr lang="en-US" sz="1200" dirty="0">
                <a:effectLst/>
                <a:latin typeface="Calibri" panose="020F0502020204030204" pitchFamily="34" charset="0"/>
                <a:ea typeface="Calibri" panose="020F0502020204030204" pitchFamily="34" charset="0"/>
              </a:rPr>
            </a:br>
            <a:r>
              <a:rPr lang="en-CA" sz="1200" dirty="0">
                <a:effectLst/>
                <a:latin typeface="Arial" panose="020B0604020202020204" pitchFamily="34" charset="0"/>
                <a:ea typeface="Arial" panose="020B0604020202020204" pitchFamily="34" charset="0"/>
              </a:rPr>
              <a:t> </a:t>
            </a:r>
            <a:br>
              <a:rPr lang="en-US" sz="1200" dirty="0">
                <a:effectLst/>
                <a:latin typeface="Calibri" panose="020F0502020204030204" pitchFamily="34" charset="0"/>
                <a:ea typeface="Calibri" panose="020F0502020204030204" pitchFamily="34" charset="0"/>
              </a:rPr>
            </a:br>
            <a:endParaRPr lang="en-US" sz="1200" dirty="0"/>
          </a:p>
        </p:txBody>
      </p:sp>
      <p:sp>
        <p:nvSpPr>
          <p:cNvPr id="3" name="Content Placeholder 2">
            <a:extLst>
              <a:ext uri="{FF2B5EF4-FFF2-40B4-BE49-F238E27FC236}">
                <a16:creationId xmlns:a16="http://schemas.microsoft.com/office/drawing/2014/main" id="{54C64592-F6A3-4326-8D52-2D9E50D61A13}"/>
              </a:ext>
            </a:extLst>
          </p:cNvPr>
          <p:cNvSpPr>
            <a:spLocks noGrp="1"/>
          </p:cNvSpPr>
          <p:nvPr>
            <p:ph idx="1"/>
          </p:nvPr>
        </p:nvSpPr>
        <p:spPr/>
        <p:txBody>
          <a:bodyPr>
            <a:normAutofit fontScale="77500" lnSpcReduction="20000"/>
          </a:bodyPr>
          <a:lstStyle/>
          <a:p>
            <a:pPr marL="342900" marR="0" lvl="0" indent="-342900">
              <a:lnSpc>
                <a:spcPct val="150000"/>
              </a:lnSpc>
              <a:spcBef>
                <a:spcPts val="0"/>
              </a:spcBef>
              <a:spcAft>
                <a:spcPts val="0"/>
              </a:spcAft>
              <a:buFont typeface="Arial" panose="020B0604020202020204" pitchFamily="34" charset="0"/>
              <a:buChar char="●"/>
            </a:pPr>
            <a:r>
              <a:rPr lang="en-CA" sz="1800" dirty="0">
                <a:effectLst/>
                <a:latin typeface="Arial" panose="020B0604020202020204" pitchFamily="34" charset="0"/>
                <a:ea typeface="Times" panose="02020603050405020304" pitchFamily="18" charset="0"/>
              </a:rPr>
              <a:t>Previous therapists and psychiatrists did not treat us as human beings and would sum us up in a few minutes to coerce us to do what they thought we should do without even knowing us, and this led us down a rabbit hole to nowhere.</a:t>
            </a:r>
            <a:endParaRPr lang="en-CA" sz="1800" dirty="0">
              <a:solidFill>
                <a:srgbClr val="000000"/>
              </a:solidFill>
              <a:effectLst/>
              <a:latin typeface="Arial" panose="020B0604020202020204" pitchFamily="34" charset="0"/>
              <a:ea typeface="Times" panose="02020603050405020304" pitchFamily="18" charset="0"/>
              <a:cs typeface="Noto Sans Symbols"/>
            </a:endParaRPr>
          </a:p>
          <a:p>
            <a:pPr marL="342900" marR="0" lvl="0" indent="-342900">
              <a:lnSpc>
                <a:spcPct val="150000"/>
              </a:lnSpc>
              <a:spcBef>
                <a:spcPts val="0"/>
              </a:spcBef>
              <a:spcAft>
                <a:spcPts val="0"/>
              </a:spcAft>
              <a:buFont typeface="Arial" panose="020B0604020202020204" pitchFamily="34" charset="0"/>
              <a:buChar char="●"/>
            </a:pPr>
            <a:r>
              <a:rPr lang="en-CA" sz="1800" dirty="0">
                <a:solidFill>
                  <a:srgbClr val="000000"/>
                </a:solidFill>
                <a:effectLst/>
                <a:latin typeface="Arial" panose="020B0604020202020204" pitchFamily="34" charset="0"/>
                <a:ea typeface="Times" panose="02020603050405020304" pitchFamily="18" charset="0"/>
                <a:cs typeface="Noto Sans Symbols"/>
              </a:rPr>
              <a:t>Feeling lonely, unhappy, distraught</a:t>
            </a:r>
            <a:r>
              <a:rPr lang="en-CA" sz="1800" dirty="0">
                <a:effectLst/>
                <a:latin typeface="Noto Sans Symbols"/>
                <a:ea typeface="Noto Sans Symbols"/>
                <a:cs typeface="Noto Sans Symbols"/>
              </a:rPr>
              <a:t> </a:t>
            </a:r>
            <a:r>
              <a:rPr lang="en-CA" sz="1800" dirty="0">
                <a:solidFill>
                  <a:srgbClr val="000000"/>
                </a:solidFill>
                <a:effectLst/>
                <a:latin typeface="Arial" panose="020B0604020202020204" pitchFamily="34" charset="0"/>
                <a:ea typeface="Times" panose="02020603050405020304" pitchFamily="18" charset="0"/>
                <a:cs typeface="Noto Sans Symbols"/>
              </a:rPr>
              <a:t>. </a:t>
            </a:r>
            <a:endParaRPr lang="en-US" sz="1800" dirty="0">
              <a:effectLst/>
              <a:latin typeface="Noto Sans Symbols"/>
              <a:ea typeface="Noto Sans Symbols"/>
              <a:cs typeface="Noto Sans Symbols"/>
            </a:endParaRPr>
          </a:p>
          <a:p>
            <a:pPr marL="342900" marR="0" lvl="0" indent="-342900">
              <a:lnSpc>
                <a:spcPct val="150000"/>
              </a:lnSpc>
              <a:spcBef>
                <a:spcPts val="0"/>
              </a:spcBef>
              <a:spcAft>
                <a:spcPts val="0"/>
              </a:spcAft>
              <a:buFont typeface="Arial" panose="020B0604020202020204" pitchFamily="34" charset="0"/>
              <a:buChar char="●"/>
            </a:pPr>
            <a:r>
              <a:rPr lang="en-CA" sz="1800" dirty="0">
                <a:solidFill>
                  <a:srgbClr val="000000"/>
                </a:solidFill>
                <a:effectLst/>
                <a:latin typeface="Arial" panose="020B0604020202020204" pitchFamily="34" charset="0"/>
                <a:ea typeface="Times" panose="02020603050405020304" pitchFamily="18" charset="0"/>
                <a:cs typeface="Noto Sans Symbols"/>
              </a:rPr>
              <a:t>Cycles of hospitalizations, being told by professionals “send her there, throw her there, that’s the place to be for her.” </a:t>
            </a:r>
            <a:endParaRPr lang="en-US" sz="1800" dirty="0">
              <a:effectLst/>
              <a:latin typeface="Noto Sans Symbols"/>
              <a:ea typeface="Noto Sans Symbols"/>
              <a:cs typeface="Noto Sans Symbols"/>
            </a:endParaRPr>
          </a:p>
          <a:p>
            <a:pPr marL="342900" marR="0" lvl="0" indent="-342900">
              <a:lnSpc>
                <a:spcPct val="150000"/>
              </a:lnSpc>
              <a:spcBef>
                <a:spcPts val="0"/>
              </a:spcBef>
              <a:spcAft>
                <a:spcPts val="0"/>
              </a:spcAft>
              <a:buFont typeface="Arial" panose="020B0604020202020204" pitchFamily="34" charset="0"/>
              <a:buChar char="●"/>
            </a:pPr>
            <a:r>
              <a:rPr lang="en-CA" sz="1800" dirty="0">
                <a:solidFill>
                  <a:srgbClr val="000000"/>
                </a:solidFill>
                <a:effectLst/>
                <a:latin typeface="Arial" panose="020B0604020202020204" pitchFamily="34" charset="0"/>
                <a:ea typeface="Times" panose="02020603050405020304" pitchFamily="18" charset="0"/>
                <a:cs typeface="Noto Sans Symbols"/>
              </a:rPr>
              <a:t>Disconnected family. </a:t>
            </a:r>
            <a:endParaRPr lang="en-US" sz="1800" dirty="0">
              <a:effectLst/>
              <a:latin typeface="Noto Sans Symbols"/>
              <a:ea typeface="Noto Sans Symbols"/>
              <a:cs typeface="Noto Sans Symbols"/>
            </a:endParaRPr>
          </a:p>
          <a:p>
            <a:pPr marL="342900" marR="0" lvl="0" indent="-342900">
              <a:lnSpc>
                <a:spcPct val="150000"/>
              </a:lnSpc>
              <a:spcBef>
                <a:spcPts val="0"/>
              </a:spcBef>
              <a:spcAft>
                <a:spcPts val="0"/>
              </a:spcAft>
              <a:buFont typeface="Arial" panose="020B0604020202020204" pitchFamily="34" charset="0"/>
              <a:buChar char="●"/>
            </a:pPr>
            <a:r>
              <a:rPr lang="en-CA" sz="1800" dirty="0">
                <a:solidFill>
                  <a:srgbClr val="000000"/>
                </a:solidFill>
                <a:effectLst/>
                <a:latin typeface="Arial" panose="020B0604020202020204" pitchFamily="34" charset="0"/>
                <a:ea typeface="Times" panose="02020603050405020304" pitchFamily="18" charset="0"/>
                <a:cs typeface="Noto Sans Symbols"/>
              </a:rPr>
              <a:t>Living on fear. </a:t>
            </a:r>
            <a:endParaRPr lang="en-US" sz="1800" dirty="0">
              <a:effectLst/>
              <a:latin typeface="Noto Sans Symbols"/>
              <a:ea typeface="Noto Sans Symbols"/>
              <a:cs typeface="Noto Sans Symbols"/>
            </a:endParaRPr>
          </a:p>
          <a:p>
            <a:pPr marL="342900" marR="0" lvl="0" indent="-342900">
              <a:lnSpc>
                <a:spcPct val="150000"/>
              </a:lnSpc>
              <a:spcBef>
                <a:spcPts val="0"/>
              </a:spcBef>
              <a:spcAft>
                <a:spcPts val="0"/>
              </a:spcAft>
              <a:buFont typeface="Arial" panose="020B0604020202020204" pitchFamily="34" charset="0"/>
              <a:buChar char="●"/>
            </a:pPr>
            <a:r>
              <a:rPr lang="en-CA" sz="1800" dirty="0">
                <a:solidFill>
                  <a:srgbClr val="000000"/>
                </a:solidFill>
                <a:effectLst/>
                <a:latin typeface="Arial" panose="020B0604020202020204" pitchFamily="34" charset="0"/>
                <a:ea typeface="Times" panose="02020603050405020304" pitchFamily="18" charset="0"/>
                <a:cs typeface="Noto Sans Symbols"/>
              </a:rPr>
              <a:t>Being told “you are bipolar, you are this or that.” </a:t>
            </a:r>
            <a:endParaRPr lang="en-US" sz="1800" dirty="0">
              <a:effectLst/>
              <a:latin typeface="Noto Sans Symbols"/>
              <a:ea typeface="Noto Sans Symbols"/>
              <a:cs typeface="Noto Sans Symbols"/>
            </a:endParaRPr>
          </a:p>
          <a:p>
            <a:pPr marL="342900" marR="0" lvl="0" indent="-342900">
              <a:lnSpc>
                <a:spcPct val="150000"/>
              </a:lnSpc>
              <a:spcBef>
                <a:spcPts val="0"/>
              </a:spcBef>
              <a:spcAft>
                <a:spcPts val="0"/>
              </a:spcAft>
              <a:buFont typeface="Arial" panose="020B0604020202020204" pitchFamily="34" charset="0"/>
              <a:buChar char="●"/>
            </a:pPr>
            <a:r>
              <a:rPr lang="en-CA" sz="1800" dirty="0">
                <a:solidFill>
                  <a:srgbClr val="000000"/>
                </a:solidFill>
                <a:effectLst/>
                <a:latin typeface="Arial" panose="020B0604020202020204" pitchFamily="34" charset="0"/>
                <a:ea typeface="Times" panose="02020603050405020304" pitchFamily="18" charset="0"/>
                <a:cs typeface="Noto Sans Symbols"/>
              </a:rPr>
              <a:t>I couldn’t be free enough to speak.</a:t>
            </a:r>
            <a:endParaRPr lang="en-US" sz="1800" dirty="0">
              <a:effectLst/>
              <a:latin typeface="Noto Sans Symbols"/>
              <a:ea typeface="Noto Sans Symbols"/>
              <a:cs typeface="Noto Sans Symbols"/>
            </a:endParaRPr>
          </a:p>
          <a:p>
            <a:pPr marL="342900" marR="0" lvl="0" indent="-342900">
              <a:lnSpc>
                <a:spcPct val="150000"/>
              </a:lnSpc>
              <a:spcBef>
                <a:spcPts val="0"/>
              </a:spcBef>
              <a:spcAft>
                <a:spcPts val="0"/>
              </a:spcAft>
              <a:buFont typeface="Arial" panose="020B0604020202020204" pitchFamily="34" charset="0"/>
              <a:buChar char="●"/>
            </a:pPr>
            <a:r>
              <a:rPr lang="en-CA" sz="1800" dirty="0">
                <a:solidFill>
                  <a:srgbClr val="000000"/>
                </a:solidFill>
                <a:effectLst/>
                <a:latin typeface="Arial" panose="020B0604020202020204" pitchFamily="34" charset="0"/>
                <a:ea typeface="Times" panose="02020603050405020304" pitchFamily="18" charset="0"/>
                <a:cs typeface="Noto Sans Symbols"/>
              </a:rPr>
              <a:t>Defending my whole existence. </a:t>
            </a:r>
            <a:endParaRPr lang="en-US" sz="1800" dirty="0">
              <a:effectLst/>
              <a:latin typeface="Noto Sans Symbols"/>
              <a:ea typeface="Noto Sans Symbols"/>
              <a:cs typeface="Noto Sans Symbols"/>
            </a:endParaRPr>
          </a:p>
          <a:p>
            <a:pPr marL="342900" marR="0" lvl="0" indent="-342900">
              <a:lnSpc>
                <a:spcPct val="150000"/>
              </a:lnSpc>
              <a:spcBef>
                <a:spcPts val="0"/>
              </a:spcBef>
              <a:spcAft>
                <a:spcPts val="0"/>
              </a:spcAft>
              <a:buFont typeface="Arial" panose="020B0604020202020204" pitchFamily="34" charset="0"/>
              <a:buChar char="●"/>
            </a:pPr>
            <a:r>
              <a:rPr lang="en-CA" sz="1800" dirty="0">
                <a:solidFill>
                  <a:srgbClr val="000000"/>
                </a:solidFill>
                <a:effectLst/>
                <a:latin typeface="Arial" panose="020B0604020202020204" pitchFamily="34" charset="0"/>
                <a:ea typeface="Times" panose="02020603050405020304" pitchFamily="18" charset="0"/>
                <a:cs typeface="Noto Sans Symbols"/>
              </a:rPr>
              <a:t>Shoving an attitude or thought process [onto me] that you have to adhere by. </a:t>
            </a:r>
            <a:endParaRPr lang="en-US" sz="1800" dirty="0">
              <a:effectLst/>
              <a:latin typeface="Noto Sans Symbols"/>
              <a:ea typeface="Noto Sans Symbols"/>
              <a:cs typeface="Noto Sans Symbols"/>
            </a:endParaRPr>
          </a:p>
          <a:p>
            <a:pPr marL="342900" marR="0" lvl="0" indent="-342900">
              <a:lnSpc>
                <a:spcPct val="150000"/>
              </a:lnSpc>
              <a:spcBef>
                <a:spcPts val="0"/>
              </a:spcBef>
              <a:spcAft>
                <a:spcPts val="0"/>
              </a:spcAft>
              <a:buFont typeface="Arial" panose="020B0604020202020204" pitchFamily="34" charset="0"/>
              <a:buChar char="●"/>
            </a:pPr>
            <a:r>
              <a:rPr lang="en-CA" sz="1800" dirty="0">
                <a:solidFill>
                  <a:srgbClr val="000000"/>
                </a:solidFill>
                <a:effectLst/>
                <a:latin typeface="Arial" panose="020B0604020202020204" pitchFamily="34" charset="0"/>
                <a:ea typeface="Times" panose="02020603050405020304" pitchFamily="18" charset="0"/>
                <a:cs typeface="Noto Sans Symbols"/>
              </a:rPr>
              <a:t>Not only do they label the one who they think has an illness, they label [the parents] in conjunction with them. </a:t>
            </a:r>
            <a:endParaRPr lang="en-US" sz="1800" dirty="0">
              <a:effectLst/>
              <a:latin typeface="Noto Sans Symbols"/>
              <a:ea typeface="Noto Sans Symbols"/>
              <a:cs typeface="Noto Sans Symbols"/>
            </a:endParaRPr>
          </a:p>
          <a:p>
            <a:pPr marL="342900" marR="0" lvl="0" indent="-342900">
              <a:lnSpc>
                <a:spcPct val="150000"/>
              </a:lnSpc>
              <a:spcBef>
                <a:spcPts val="0"/>
              </a:spcBef>
              <a:spcAft>
                <a:spcPts val="0"/>
              </a:spcAft>
              <a:buFont typeface="Arial" panose="020B0604020202020204" pitchFamily="34" charset="0"/>
              <a:buChar char="●"/>
            </a:pPr>
            <a:r>
              <a:rPr lang="en-CA" sz="1800" dirty="0">
                <a:solidFill>
                  <a:srgbClr val="000000"/>
                </a:solidFill>
                <a:effectLst/>
                <a:latin typeface="Arial" panose="020B0604020202020204" pitchFamily="34" charset="0"/>
                <a:ea typeface="Times" panose="02020603050405020304" pitchFamily="18" charset="0"/>
                <a:cs typeface="Noto Sans Symbols"/>
              </a:rPr>
              <a:t>Every time we [the parents] went the [child protective services] would blame us. </a:t>
            </a:r>
            <a:endParaRPr lang="en-US" sz="1800" dirty="0">
              <a:effectLst/>
              <a:latin typeface="Noto Sans Symbols"/>
              <a:ea typeface="Noto Sans Symbols"/>
              <a:cs typeface="Noto Sans Symbols"/>
            </a:endParaRPr>
          </a:p>
          <a:p>
            <a:pPr marL="342900" marR="0" lvl="0" indent="-342900">
              <a:lnSpc>
                <a:spcPct val="150000"/>
              </a:lnSpc>
              <a:spcBef>
                <a:spcPts val="0"/>
              </a:spcBef>
              <a:spcAft>
                <a:spcPts val="0"/>
              </a:spcAft>
              <a:buFont typeface="Arial" panose="020B0604020202020204" pitchFamily="34" charset="0"/>
              <a:buChar char="●"/>
            </a:pPr>
            <a:r>
              <a:rPr lang="en-CA" sz="1800" dirty="0">
                <a:solidFill>
                  <a:srgbClr val="000000"/>
                </a:solidFill>
                <a:effectLst/>
                <a:latin typeface="Arial" panose="020B0604020202020204" pitchFamily="34" charset="0"/>
                <a:ea typeface="Times" panose="02020603050405020304" pitchFamily="18" charset="0"/>
                <a:cs typeface="Noto Sans Symbols"/>
              </a:rPr>
              <a:t>We were the neglect [i.e., the parents were held responsible for the daughter’s suicide attempts]. </a:t>
            </a:r>
            <a:endParaRPr lang="en-US" sz="1800" dirty="0">
              <a:effectLst/>
              <a:latin typeface="Noto Sans Symbols"/>
              <a:ea typeface="Noto Sans Symbols"/>
              <a:cs typeface="Noto Sans Symbols"/>
            </a:endParaRPr>
          </a:p>
          <a:p>
            <a:pPr marL="342900" marR="0" lvl="0" indent="-342900">
              <a:lnSpc>
                <a:spcPct val="150000"/>
              </a:lnSpc>
              <a:spcBef>
                <a:spcPts val="0"/>
              </a:spcBef>
              <a:spcAft>
                <a:spcPts val="0"/>
              </a:spcAft>
              <a:buFont typeface="Arial" panose="020B0604020202020204" pitchFamily="34" charset="0"/>
              <a:buChar char="●"/>
            </a:pPr>
            <a:r>
              <a:rPr lang="en-CA" sz="1800" dirty="0">
                <a:solidFill>
                  <a:srgbClr val="000000"/>
                </a:solidFill>
                <a:effectLst/>
                <a:latin typeface="Arial" panose="020B0604020202020204" pitchFamily="34" charset="0"/>
                <a:ea typeface="Times" panose="02020603050405020304" pitchFamily="18" charset="0"/>
                <a:cs typeface="Noto Sans Symbols"/>
              </a:rPr>
              <a:t>If the client is not strong enough to push back, you get swallowed.</a:t>
            </a:r>
            <a:endParaRPr lang="en-US" sz="1800" dirty="0">
              <a:effectLst/>
              <a:latin typeface="Noto Sans Symbols"/>
              <a:ea typeface="Noto Sans Symbols"/>
              <a:cs typeface="Noto Sans Symbols"/>
            </a:endParaRPr>
          </a:p>
          <a:p>
            <a:pPr marL="0" indent="0">
              <a:buNone/>
            </a:pPr>
            <a:endParaRPr lang="en-US" dirty="0"/>
          </a:p>
        </p:txBody>
      </p:sp>
    </p:spTree>
    <p:extLst>
      <p:ext uri="{BB962C8B-B14F-4D97-AF65-F5344CB8AC3E}">
        <p14:creationId xmlns:p14="http://schemas.microsoft.com/office/powerpoint/2010/main" val="3409252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6BA1E-4638-4769-8557-3E3E2942FC04}"/>
              </a:ext>
            </a:extLst>
          </p:cNvPr>
          <p:cNvSpPr>
            <a:spLocks noGrp="1"/>
          </p:cNvSpPr>
          <p:nvPr>
            <p:ph type="title"/>
          </p:nvPr>
        </p:nvSpPr>
        <p:spPr/>
        <p:txBody>
          <a:bodyPr>
            <a:normAutofit/>
          </a:bodyPr>
          <a:lstStyle/>
          <a:p>
            <a:pPr marL="0" marR="0" algn="ctr">
              <a:lnSpc>
                <a:spcPct val="150000"/>
              </a:lnSpc>
              <a:spcBef>
                <a:spcPts val="0"/>
              </a:spcBef>
              <a:spcAft>
                <a:spcPts val="0"/>
              </a:spcAft>
            </a:pPr>
            <a:r>
              <a:rPr lang="en-CA" sz="1200" b="1" dirty="0">
                <a:effectLst/>
                <a:latin typeface="Arial" panose="020B0604020202020204" pitchFamily="34" charset="0"/>
                <a:ea typeface="Arial" panose="020B0604020202020204" pitchFamily="34" charset="0"/>
              </a:rPr>
              <a:t>After NISAPI: </a:t>
            </a:r>
            <a:br>
              <a:rPr lang="en-US" sz="1200" dirty="0">
                <a:effectLst/>
                <a:latin typeface="Calibri" panose="020F0502020204030204" pitchFamily="34" charset="0"/>
                <a:ea typeface="Calibri" panose="020F0502020204030204" pitchFamily="34" charset="0"/>
              </a:rPr>
            </a:br>
            <a:r>
              <a:rPr lang="en-CA" sz="1200" dirty="0">
                <a:solidFill>
                  <a:srgbClr val="000000"/>
                </a:solidFill>
                <a:effectLst/>
                <a:latin typeface="Arial" panose="020B0604020202020204" pitchFamily="34" charset="0"/>
                <a:ea typeface="Times" panose="02020603050405020304" pitchFamily="18" charset="0"/>
              </a:rPr>
              <a:t>Themes that arose during the interview about their experiences with NISAPI. </a:t>
            </a:r>
            <a:br>
              <a:rPr lang="en-US" sz="1200" dirty="0">
                <a:effectLst/>
                <a:latin typeface="Calibri" panose="020F0502020204030204" pitchFamily="34" charset="0"/>
                <a:ea typeface="Calibri" panose="020F0502020204030204" pitchFamily="34" charset="0"/>
              </a:rPr>
            </a:br>
            <a:endParaRPr lang="en-US" sz="1200" dirty="0"/>
          </a:p>
        </p:txBody>
      </p:sp>
      <p:sp>
        <p:nvSpPr>
          <p:cNvPr id="3" name="Content Placeholder 2">
            <a:extLst>
              <a:ext uri="{FF2B5EF4-FFF2-40B4-BE49-F238E27FC236}">
                <a16:creationId xmlns:a16="http://schemas.microsoft.com/office/drawing/2014/main" id="{1F17CC8D-BDD4-45E5-B5AC-ED24E32F64DD}"/>
              </a:ext>
            </a:extLst>
          </p:cNvPr>
          <p:cNvSpPr>
            <a:spLocks noGrp="1"/>
          </p:cNvSpPr>
          <p:nvPr>
            <p:ph idx="1"/>
          </p:nvPr>
        </p:nvSpPr>
        <p:spPr/>
        <p:txBody>
          <a:bodyPr>
            <a:normAutofit/>
          </a:bodyPr>
          <a:lstStyle/>
          <a:p>
            <a:pPr marL="342900" marR="0" lvl="0" indent="-342900">
              <a:lnSpc>
                <a:spcPct val="150000"/>
              </a:lnSpc>
              <a:spcBef>
                <a:spcPts val="0"/>
              </a:spcBef>
              <a:spcAft>
                <a:spcPts val="0"/>
              </a:spcAft>
              <a:buFont typeface="Arial" panose="020B0604020202020204" pitchFamily="34" charset="0"/>
              <a:buChar char="●"/>
            </a:pPr>
            <a:r>
              <a:rPr lang="en-CA" sz="1400" dirty="0">
                <a:solidFill>
                  <a:srgbClr val="000000"/>
                </a:solidFill>
                <a:effectLst/>
                <a:latin typeface="Arial" panose="020B0604020202020204" pitchFamily="34" charset="0"/>
                <a:ea typeface="Times" panose="02020603050405020304" pitchFamily="18" charset="0"/>
                <a:cs typeface="Noto Sans Symbols"/>
              </a:rPr>
              <a:t>Less suicidal thoughts, less being depressed, less medications, less stressed, being able to go to college. </a:t>
            </a:r>
            <a:endParaRPr lang="en-US" sz="1400" dirty="0">
              <a:effectLst/>
              <a:latin typeface="Noto Sans Symbols"/>
              <a:ea typeface="Noto Sans Symbols"/>
              <a:cs typeface="Noto Sans Symbols"/>
            </a:endParaRPr>
          </a:p>
          <a:p>
            <a:pPr marL="342900" marR="0" lvl="0" indent="-342900">
              <a:lnSpc>
                <a:spcPct val="150000"/>
              </a:lnSpc>
              <a:spcBef>
                <a:spcPts val="0"/>
              </a:spcBef>
              <a:spcAft>
                <a:spcPts val="0"/>
              </a:spcAft>
              <a:buFont typeface="Arial" panose="020B0604020202020204" pitchFamily="34" charset="0"/>
              <a:buChar char="●"/>
            </a:pPr>
            <a:r>
              <a:rPr lang="en-CA" sz="1400" dirty="0">
                <a:solidFill>
                  <a:srgbClr val="000000"/>
                </a:solidFill>
                <a:effectLst/>
                <a:latin typeface="Arial" panose="020B0604020202020204" pitchFamily="34" charset="0"/>
                <a:ea typeface="Times" panose="02020603050405020304" pitchFamily="18" charset="0"/>
                <a:cs typeface="Noto Sans Symbols"/>
              </a:rPr>
              <a:t>The biggest thing was Dr. Swim wasn’t looking at me like some crazy person. </a:t>
            </a:r>
            <a:endParaRPr lang="en-US" sz="1400" dirty="0">
              <a:effectLst/>
              <a:latin typeface="Noto Sans Symbols"/>
              <a:ea typeface="Noto Sans Symbols"/>
              <a:cs typeface="Noto Sans Symbols"/>
            </a:endParaRPr>
          </a:p>
          <a:p>
            <a:pPr marL="342900" marR="0" lvl="0" indent="-342900">
              <a:lnSpc>
                <a:spcPct val="150000"/>
              </a:lnSpc>
              <a:spcBef>
                <a:spcPts val="0"/>
              </a:spcBef>
              <a:spcAft>
                <a:spcPts val="0"/>
              </a:spcAft>
              <a:buFont typeface="Arial" panose="020B0604020202020204" pitchFamily="34" charset="0"/>
              <a:buChar char="●"/>
            </a:pPr>
            <a:r>
              <a:rPr lang="en-CA" sz="1400" dirty="0">
                <a:solidFill>
                  <a:srgbClr val="000000"/>
                </a:solidFill>
                <a:effectLst/>
                <a:latin typeface="Arial" panose="020B0604020202020204" pitchFamily="34" charset="0"/>
                <a:ea typeface="Times" panose="02020603050405020304" pitchFamily="18" charset="0"/>
                <a:cs typeface="Noto Sans Symbols"/>
              </a:rPr>
              <a:t>You allowed me to be me and not feel I had to be someone other than myself. </a:t>
            </a:r>
            <a:endParaRPr lang="en-US" sz="1400" dirty="0">
              <a:effectLst/>
              <a:latin typeface="Noto Sans Symbols"/>
              <a:ea typeface="Noto Sans Symbols"/>
              <a:cs typeface="Noto Sans Symbols"/>
            </a:endParaRPr>
          </a:p>
          <a:p>
            <a:pPr marL="342900" marR="0" lvl="0" indent="-342900">
              <a:lnSpc>
                <a:spcPct val="150000"/>
              </a:lnSpc>
              <a:spcBef>
                <a:spcPts val="0"/>
              </a:spcBef>
              <a:spcAft>
                <a:spcPts val="0"/>
              </a:spcAft>
              <a:buFont typeface="Arial" panose="020B0604020202020204" pitchFamily="34" charset="0"/>
              <a:buChar char="●"/>
            </a:pPr>
            <a:r>
              <a:rPr lang="en-CA" sz="1400" dirty="0">
                <a:solidFill>
                  <a:srgbClr val="000000"/>
                </a:solidFill>
                <a:effectLst/>
                <a:latin typeface="Arial" panose="020B0604020202020204" pitchFamily="34" charset="0"/>
                <a:ea typeface="Times" panose="02020603050405020304" pitchFamily="18" charset="0"/>
                <a:cs typeface="Noto Sans Symbols"/>
              </a:rPr>
              <a:t>Helping me to be more me, not being this “depressed” person and being labeled with all of these things. </a:t>
            </a:r>
            <a:endParaRPr lang="en-US" sz="1400" dirty="0">
              <a:effectLst/>
              <a:latin typeface="Noto Sans Symbols"/>
              <a:ea typeface="Noto Sans Symbols"/>
              <a:cs typeface="Noto Sans Symbols"/>
            </a:endParaRPr>
          </a:p>
          <a:p>
            <a:pPr marL="342900" marR="0" lvl="0" indent="-342900">
              <a:lnSpc>
                <a:spcPct val="150000"/>
              </a:lnSpc>
              <a:spcBef>
                <a:spcPts val="0"/>
              </a:spcBef>
              <a:spcAft>
                <a:spcPts val="0"/>
              </a:spcAft>
              <a:buFont typeface="Arial" panose="020B0604020202020204" pitchFamily="34" charset="0"/>
              <a:buChar char="●"/>
            </a:pPr>
            <a:r>
              <a:rPr lang="en-CA" sz="1400" dirty="0">
                <a:solidFill>
                  <a:srgbClr val="000000"/>
                </a:solidFill>
                <a:effectLst/>
                <a:latin typeface="Arial" panose="020B0604020202020204" pitchFamily="34" charset="0"/>
                <a:ea typeface="Times" panose="02020603050405020304" pitchFamily="18" charset="0"/>
                <a:cs typeface="Noto Sans Symbols"/>
              </a:rPr>
              <a:t>Being with more positive energy, not coming around in therapy being sad all the time sitting there not wanting to go. </a:t>
            </a:r>
            <a:endParaRPr lang="en-US" sz="1400" dirty="0">
              <a:effectLst/>
              <a:latin typeface="Noto Sans Symbols"/>
              <a:ea typeface="Noto Sans Symbols"/>
              <a:cs typeface="Noto Sans Symbols"/>
            </a:endParaRPr>
          </a:p>
          <a:p>
            <a:pPr marL="342900" marR="0" lvl="0" indent="-342900">
              <a:lnSpc>
                <a:spcPct val="150000"/>
              </a:lnSpc>
              <a:spcBef>
                <a:spcPts val="0"/>
              </a:spcBef>
              <a:spcAft>
                <a:spcPts val="0"/>
              </a:spcAft>
              <a:buFont typeface="Arial" panose="020B0604020202020204" pitchFamily="34" charset="0"/>
              <a:buChar char="●"/>
            </a:pPr>
            <a:r>
              <a:rPr lang="en-CA" sz="1400" dirty="0">
                <a:solidFill>
                  <a:srgbClr val="000000"/>
                </a:solidFill>
                <a:effectLst/>
                <a:latin typeface="Arial" panose="020B0604020202020204" pitchFamily="34" charset="0"/>
                <a:ea typeface="Times" panose="02020603050405020304" pitchFamily="18" charset="0"/>
                <a:cs typeface="Noto Sans Symbols"/>
              </a:rPr>
              <a:t>More happy. </a:t>
            </a:r>
            <a:endParaRPr lang="en-US" sz="1400" dirty="0">
              <a:effectLst/>
              <a:latin typeface="Noto Sans Symbols"/>
              <a:ea typeface="Noto Sans Symbols"/>
              <a:cs typeface="Noto Sans Symbols"/>
            </a:endParaRPr>
          </a:p>
          <a:p>
            <a:pPr marL="342900" marR="0" lvl="0" indent="-342900">
              <a:lnSpc>
                <a:spcPct val="150000"/>
              </a:lnSpc>
              <a:spcBef>
                <a:spcPts val="0"/>
              </a:spcBef>
              <a:spcAft>
                <a:spcPts val="0"/>
              </a:spcAft>
              <a:buFont typeface="Arial" panose="020B0604020202020204" pitchFamily="34" charset="0"/>
              <a:buChar char="●"/>
            </a:pPr>
            <a:r>
              <a:rPr lang="en-CA" sz="1400" dirty="0">
                <a:solidFill>
                  <a:srgbClr val="000000"/>
                </a:solidFill>
                <a:effectLst/>
                <a:latin typeface="Arial" panose="020B0604020202020204" pitchFamily="34" charset="0"/>
                <a:ea typeface="Times" panose="02020603050405020304" pitchFamily="18" charset="0"/>
                <a:cs typeface="Noto Sans Symbols"/>
              </a:rPr>
              <a:t>Being able to express [myself] as just a person.</a:t>
            </a:r>
            <a:endParaRPr lang="en-US" sz="1400" dirty="0">
              <a:effectLst/>
              <a:latin typeface="Noto Sans Symbols"/>
              <a:ea typeface="Noto Sans Symbols"/>
              <a:cs typeface="Noto Sans Symbols"/>
            </a:endParaRPr>
          </a:p>
          <a:p>
            <a:pPr marL="342900" marR="0" lvl="0" indent="-342900">
              <a:lnSpc>
                <a:spcPct val="150000"/>
              </a:lnSpc>
              <a:spcBef>
                <a:spcPts val="0"/>
              </a:spcBef>
              <a:spcAft>
                <a:spcPts val="0"/>
              </a:spcAft>
              <a:buFont typeface="Arial" panose="020B0604020202020204" pitchFamily="34" charset="0"/>
              <a:buChar char="●"/>
            </a:pPr>
            <a:r>
              <a:rPr lang="en-CA" sz="1400" dirty="0">
                <a:solidFill>
                  <a:srgbClr val="000000"/>
                </a:solidFill>
                <a:effectLst/>
                <a:latin typeface="Arial" panose="020B0604020202020204" pitchFamily="34" charset="0"/>
                <a:ea typeface="Times" panose="02020603050405020304" pitchFamily="18" charset="0"/>
                <a:cs typeface="Noto Sans Symbols"/>
              </a:rPr>
              <a:t>Doing the things I’m able to do now that I wasn’t able to do before.</a:t>
            </a:r>
            <a:endParaRPr lang="en-US" sz="1400" dirty="0">
              <a:effectLst/>
              <a:latin typeface="Noto Sans Symbols"/>
              <a:ea typeface="Noto Sans Symbols"/>
              <a:cs typeface="Noto Sans Symbols"/>
            </a:endParaRPr>
          </a:p>
          <a:p>
            <a:pPr marL="342900" marR="0" lvl="0" indent="-342900">
              <a:lnSpc>
                <a:spcPct val="150000"/>
              </a:lnSpc>
              <a:spcBef>
                <a:spcPts val="0"/>
              </a:spcBef>
              <a:spcAft>
                <a:spcPts val="0"/>
              </a:spcAft>
              <a:buFont typeface="Arial" panose="020B0604020202020204" pitchFamily="34" charset="0"/>
              <a:buChar char="●"/>
            </a:pPr>
            <a:r>
              <a:rPr lang="en-CA" sz="1400" dirty="0">
                <a:solidFill>
                  <a:srgbClr val="000000"/>
                </a:solidFill>
                <a:effectLst/>
                <a:latin typeface="Arial" panose="020B0604020202020204" pitchFamily="34" charset="0"/>
                <a:ea typeface="Times" panose="02020603050405020304" pitchFamily="18" charset="0"/>
                <a:cs typeface="Noto Sans Symbols"/>
              </a:rPr>
              <a:t>Breaking the cycle of hospitalizations, not relying on the hospital.</a:t>
            </a:r>
            <a:endParaRPr lang="en-US" sz="1400" dirty="0">
              <a:effectLst/>
              <a:latin typeface="Noto Sans Symbols"/>
              <a:ea typeface="Noto Sans Symbols"/>
              <a:cs typeface="Noto Sans Symbols"/>
            </a:endParaRPr>
          </a:p>
          <a:p>
            <a:pPr marL="342900" marR="0" lvl="0" indent="-342900">
              <a:lnSpc>
                <a:spcPct val="150000"/>
              </a:lnSpc>
              <a:spcBef>
                <a:spcPts val="0"/>
              </a:spcBef>
              <a:spcAft>
                <a:spcPts val="0"/>
              </a:spcAft>
              <a:buFont typeface="Arial" panose="020B0604020202020204" pitchFamily="34" charset="0"/>
              <a:buChar char="●"/>
            </a:pPr>
            <a:r>
              <a:rPr lang="en-CA" sz="1400" dirty="0">
                <a:solidFill>
                  <a:srgbClr val="000000"/>
                </a:solidFill>
                <a:effectLst/>
                <a:latin typeface="Arial" panose="020B0604020202020204" pitchFamily="34" charset="0"/>
                <a:ea typeface="Times" panose="02020603050405020304" pitchFamily="18" charset="0"/>
                <a:cs typeface="Noto Sans Symbols"/>
              </a:rPr>
              <a:t>Helped our family be more connected rather than being disconnected. </a:t>
            </a:r>
            <a:endParaRPr lang="en-US" sz="1400" dirty="0">
              <a:effectLst/>
              <a:latin typeface="Noto Sans Symbols"/>
              <a:ea typeface="Noto Sans Symbols"/>
              <a:cs typeface="Noto Sans Symbols"/>
            </a:endParaRPr>
          </a:p>
          <a:p>
            <a:pPr marL="342900" marR="0" lvl="0" indent="-342900">
              <a:lnSpc>
                <a:spcPct val="150000"/>
              </a:lnSpc>
              <a:spcBef>
                <a:spcPts val="0"/>
              </a:spcBef>
              <a:spcAft>
                <a:spcPts val="0"/>
              </a:spcAft>
              <a:buFont typeface="Arial" panose="020B0604020202020204" pitchFamily="34" charset="0"/>
              <a:buChar char="●"/>
            </a:pPr>
            <a:r>
              <a:rPr lang="en-CA" sz="1400" dirty="0">
                <a:solidFill>
                  <a:srgbClr val="000000"/>
                </a:solidFill>
                <a:effectLst/>
                <a:latin typeface="Arial" panose="020B0604020202020204" pitchFamily="34" charset="0"/>
                <a:ea typeface="Times" panose="02020603050405020304" pitchFamily="18" charset="0"/>
                <a:cs typeface="Noto Sans Symbols"/>
              </a:rPr>
              <a:t>[Mom speaking about daughter] I can laugh now because I know she knows her limits and she knows she’s OK.</a:t>
            </a:r>
            <a:endParaRPr lang="en-US" sz="1400" dirty="0">
              <a:effectLst/>
              <a:latin typeface="Noto Sans Symbols"/>
              <a:ea typeface="Noto Sans Symbols"/>
              <a:cs typeface="Noto Sans Symbols"/>
            </a:endParaRPr>
          </a:p>
          <a:p>
            <a:pPr marL="0" indent="0">
              <a:buNone/>
            </a:pPr>
            <a:endParaRPr lang="en-US" dirty="0"/>
          </a:p>
        </p:txBody>
      </p:sp>
    </p:spTree>
    <p:extLst>
      <p:ext uri="{BB962C8B-B14F-4D97-AF65-F5344CB8AC3E}">
        <p14:creationId xmlns:p14="http://schemas.microsoft.com/office/powerpoint/2010/main" val="3957769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1DCBE-51BC-49D1-9854-8FC924F78983}"/>
              </a:ext>
            </a:extLst>
          </p:cNvPr>
          <p:cNvSpPr>
            <a:spLocks noGrp="1"/>
          </p:cNvSpPr>
          <p:nvPr>
            <p:ph type="title"/>
          </p:nvPr>
        </p:nvSpPr>
        <p:spPr/>
        <p:txBody>
          <a:bodyPr>
            <a:normAutofit/>
          </a:bodyPr>
          <a:lstStyle/>
          <a:p>
            <a:pPr algn="ctr"/>
            <a:r>
              <a:rPr lang="en-US" sz="2800" dirty="0"/>
              <a:t>Now I See A Person Common Research Themes </a:t>
            </a:r>
          </a:p>
        </p:txBody>
      </p:sp>
      <p:sp>
        <p:nvSpPr>
          <p:cNvPr id="3" name="Content Placeholder 2">
            <a:extLst>
              <a:ext uri="{FF2B5EF4-FFF2-40B4-BE49-F238E27FC236}">
                <a16:creationId xmlns:a16="http://schemas.microsoft.com/office/drawing/2014/main" id="{C3498028-798E-41E7-A1C4-977A5DD42618}"/>
              </a:ext>
            </a:extLst>
          </p:cNvPr>
          <p:cNvSpPr>
            <a:spLocks noGrp="1"/>
          </p:cNvSpPr>
          <p:nvPr>
            <p:ph idx="1"/>
          </p:nvPr>
        </p:nvSpPr>
        <p:spPr/>
        <p:txBody>
          <a:bodyPr>
            <a:normAutofit/>
          </a:bodyPr>
          <a:lstStyle/>
          <a:p>
            <a:r>
              <a:rPr lang="en-US" sz="1800" i="1" dirty="0">
                <a:effectLst/>
                <a:latin typeface="Arial Unicode MS"/>
                <a:ea typeface="Calibri" panose="020F0502020204030204" pitchFamily="34" charset="0"/>
                <a:cs typeface="Times New Roman" panose="02020603050405020304" pitchFamily="18" charset="0"/>
              </a:rPr>
              <a:t>Like A Family/They Care:</a:t>
            </a:r>
            <a:r>
              <a:rPr lang="en-US" sz="1800" dirty="0">
                <a:effectLst/>
                <a:latin typeface="Arial Unicode MS"/>
              </a:rPr>
              <a:t> “We are treated like a family here and that we matter. If there was a crisis I knew she could come here or talk to you, she knew she could talk to you…she received the intensive care she needed. It’s a peaceful ranch, not like an office, it’s like a family with snacks, water, and horses…while you’re getting therapy your just talking and not thinking you’re getting therapy…”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i="1" dirty="0">
                <a:effectLst/>
                <a:latin typeface="Arial Unicode MS"/>
                <a:ea typeface="Calibri" panose="020F0502020204030204" pitchFamily="34" charset="0"/>
                <a:cs typeface="Times New Roman" panose="02020603050405020304" pitchFamily="18" charset="0"/>
              </a:rPr>
              <a:t>Hope: </a:t>
            </a:r>
            <a:r>
              <a:rPr lang="en-US" sz="1800" dirty="0">
                <a:effectLst/>
                <a:latin typeface="Arial Unicode MS"/>
              </a:rPr>
              <a:t>“When I first came here I had no hope, I thought I was going to bury my daughter. I didn’t want to come here.  Although they said it was something new, I had no hope and thought she would die… </a:t>
            </a:r>
            <a:r>
              <a:rPr lang="en-US" sz="1800" dirty="0">
                <a:effectLst/>
                <a:latin typeface="Arial Unicode MS"/>
                <a:ea typeface="Calibri" panose="020F0502020204030204" pitchFamily="34" charset="0"/>
                <a:cs typeface="Times New Roman" panose="02020603050405020304" pitchFamily="18" charset="0"/>
              </a:rPr>
              <a:t>“Dr. Swim and the staff were full of hope and confident that change could occur. Other therapists had less hope and referred us to a psychiatrist. Therapists here genuinely care for the client and get to know them.  It’s a whole different environment.”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1" dirty="0">
                <a:effectLst/>
                <a:latin typeface="Arial Unicode MS"/>
                <a:ea typeface="Calibri" panose="020F0502020204030204" pitchFamily="34" charset="0"/>
                <a:cs typeface="Times New Roman" panose="02020603050405020304" pitchFamily="18" charset="0"/>
              </a:rPr>
              <a:t> </a:t>
            </a:r>
            <a:r>
              <a:rPr lang="en-US" sz="1800" i="1" dirty="0">
                <a:effectLst/>
                <a:latin typeface="Arial Unicode MS"/>
                <a:ea typeface="Calibri" panose="020F0502020204030204" pitchFamily="34" charset="0"/>
                <a:cs typeface="Times New Roman" panose="02020603050405020304" pitchFamily="18" charset="0"/>
              </a:rPr>
              <a:t>Non-Judgment: </a:t>
            </a:r>
            <a:r>
              <a:rPr lang="en-US" sz="1800" dirty="0">
                <a:effectLst/>
                <a:latin typeface="Arial Unicode MS"/>
              </a:rPr>
              <a:t>“It is very peaceful here and you can open up more than an office or anywhere I have never experienced this any other way before (having therapy)…you help us put all of these things behind us, we all needed help not just the child because this affects all of us, we were treated as a family.” </a:t>
            </a:r>
          </a:p>
          <a:p>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868069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7C91F-C1ED-4EDE-83B3-BC2F433028D0}"/>
              </a:ext>
            </a:extLst>
          </p:cNvPr>
          <p:cNvSpPr>
            <a:spLocks noGrp="1"/>
          </p:cNvSpPr>
          <p:nvPr>
            <p:ph type="title"/>
          </p:nvPr>
        </p:nvSpPr>
        <p:spPr/>
        <p:txBody>
          <a:bodyPr>
            <a:normAutofit fontScale="90000"/>
          </a:bodyPr>
          <a:lstStyle/>
          <a:p>
            <a:pPr algn="ct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Revisiting Process Ethics: Participating and Co-Creating Intimacy in Client-Therapist Relationships…An Introduction and Look after Twenty Years</a:t>
            </a:r>
            <a:br>
              <a:rPr lang="en-US" sz="1800" dirty="0">
                <a:effectLs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FE066AA6-53ED-433E-B3CA-F0DE45C4B3EA}"/>
              </a:ext>
            </a:extLst>
          </p:cNvPr>
          <p:cNvSpPr>
            <a:spLocks noGrp="1"/>
          </p:cNvSpPr>
          <p:nvPr>
            <p:ph idx="1"/>
          </p:nvPr>
        </p:nvSpPr>
        <p:spPr/>
        <p:txBody>
          <a:bodyPr>
            <a:normAutofit fontScale="92500" lnSpcReduction="20000"/>
          </a:bodyPr>
          <a:lstStyle/>
          <a:p>
            <a:r>
              <a:rPr lang="en-US" sz="2000" dirty="0"/>
              <a:t>Now I See A Person Institute reflects and enhances upon the ethos within the early beginnings of  our collaborative systemic work at the Houston Galveston Institute in 1983. One of the prominent tenants which links our work to this past, is the notion all clients can transform and heal. We focus on how the therapist may be accidentally blinded by their own prejudices. These prejudices are unintentional. Often we are not seeing a person because we are following a theory. Without curiosity we are unable to understand or begin to understand what the person we are trying to help is doing, thinking, or wants to do and think. Not approving of the person they are attempting to listen to, trying too hard to solve “problems” without the lead and collaboration of the person or people suffering, and not obtaining success in the intimacy of the therapeutic relationship through process ethics is something which happens often. Because of our eagerness to help we leave out the client and removed from the equation. We develop treatment plans with a person we do not know. We rely on formulaic interventions that are ineffective. Interventions that often fail to see and hear the person we are in dialogue with.</a:t>
            </a:r>
          </a:p>
          <a:p>
            <a:endParaRPr lang="en-US" sz="2000" dirty="0"/>
          </a:p>
          <a:p>
            <a:r>
              <a:rPr lang="en-US" sz="2000" dirty="0"/>
              <a:t>The characteristics of Process Ethics are relational connectedness, full presence and sacred conversations.  Clients have innate strengths to be able to resolve and transcend extreme pain and symptoms. The role of the “therapist” is to not get in the way, accidently, and contribute to a person’s worsening of symptoms. We believe the client will lead us to solutions based on what they want to occur. The therapeutic dialogue becomes a blueprint if the therapist can withhold prejudice. </a:t>
            </a:r>
          </a:p>
        </p:txBody>
      </p:sp>
    </p:spTree>
    <p:extLst>
      <p:ext uri="{BB962C8B-B14F-4D97-AF65-F5344CB8AC3E}">
        <p14:creationId xmlns:p14="http://schemas.microsoft.com/office/powerpoint/2010/main" val="37685050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2A860-0390-EBD6-5631-8E78074A5D96}"/>
              </a:ext>
            </a:extLst>
          </p:cNvPr>
          <p:cNvSpPr>
            <a:spLocks noGrp="1"/>
          </p:cNvSpPr>
          <p:nvPr>
            <p:ph type="title"/>
          </p:nvPr>
        </p:nvSpPr>
        <p:spPr/>
        <p:txBody>
          <a:bodyPr>
            <a:normAutofit/>
          </a:bodyPr>
          <a:lstStyle/>
          <a:p>
            <a:pPr algn="ctr"/>
            <a:r>
              <a:rPr lang="en-US"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O</a:t>
            </a: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ppression and coercion to be heard and seen, and to survive being treated</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FA7EB90F-BED7-68C9-1C66-B9E7D94E2B4C}"/>
              </a:ext>
            </a:extLst>
          </p:cNvPr>
          <p:cNvSpPr>
            <a:spLocks noGrp="1"/>
          </p:cNvSpPr>
          <p:nvPr>
            <p:ph idx="1"/>
          </p:nvPr>
        </p:nvSpPr>
        <p:spPr/>
        <p:txBody>
          <a:bodyPr>
            <a:normAutofit fontScale="85000" lnSpcReduction="20000"/>
          </a:bodyPr>
          <a:lstStyle/>
          <a:p>
            <a:pPr marL="0" indent="0">
              <a:lnSpc>
                <a:spcPct val="150000"/>
              </a:lnSpc>
              <a:buNone/>
            </a:pP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50000"/>
              </a:lnSpc>
              <a:buNone/>
            </a:pP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50000"/>
              </a:lnSpc>
              <a:buNone/>
            </a:pP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50000"/>
              </a:lnSpc>
              <a:buNone/>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 hear continuously the reported “war-like” themes which inspire differences and marginalization. In, Extraordinarily Normal: A Journey of Breaking Free from the Limits of Labels, we have researched those who have given up on living, not due to the original trauma and symptoms, but to their experiences of prior therapy, medications, hospitalizations and institutionalizations. They say it is a war of oppression and coercion to be heard and seen, and to survive being treated.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a:p>
            <a:endParaRPr lang="en-US" dirty="0"/>
          </a:p>
          <a:p>
            <a:endParaRPr lang="en-US" dirty="0"/>
          </a:p>
          <a:p>
            <a:endParaRPr lang="en-US" sz="1200" dirty="0"/>
          </a:p>
          <a:p>
            <a:pPr marL="0" indent="0">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Themes from 2022 Research</a:t>
            </a:r>
          </a:p>
          <a:p>
            <a:endParaRPr lang="en-US" dirty="0"/>
          </a:p>
        </p:txBody>
      </p:sp>
    </p:spTree>
    <p:extLst>
      <p:ext uri="{BB962C8B-B14F-4D97-AF65-F5344CB8AC3E}">
        <p14:creationId xmlns:p14="http://schemas.microsoft.com/office/powerpoint/2010/main" val="595721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37CDE-A248-958A-F531-7D2447955447}"/>
              </a:ext>
            </a:extLst>
          </p:cNvPr>
          <p:cNvSpPr>
            <a:spLocks noGrp="1"/>
          </p:cNvSpPr>
          <p:nvPr>
            <p:ph type="title"/>
          </p:nvPr>
        </p:nvSpPr>
        <p:spPr/>
        <p:txBody>
          <a:bodyPr>
            <a:normAutofit/>
          </a:bodyPr>
          <a:lstStyle/>
          <a:p>
            <a:pPr algn="ctr"/>
            <a:r>
              <a:rPr lang="en-US" sz="2000" dirty="0"/>
              <a:t>Fighting to be Seen as A Person</a:t>
            </a:r>
          </a:p>
        </p:txBody>
      </p:sp>
      <p:sp>
        <p:nvSpPr>
          <p:cNvPr id="3" name="Content Placeholder 2">
            <a:extLst>
              <a:ext uri="{FF2B5EF4-FFF2-40B4-BE49-F238E27FC236}">
                <a16:creationId xmlns:a16="http://schemas.microsoft.com/office/drawing/2014/main" id="{4886C6EA-0D5F-A24D-D672-ECA096CEC3FF}"/>
              </a:ext>
            </a:extLst>
          </p:cNvPr>
          <p:cNvSpPr>
            <a:spLocks noGrp="1"/>
          </p:cNvSpPr>
          <p:nvPr>
            <p:ph idx="1"/>
          </p:nvPr>
        </p:nvSpPr>
        <p:spPr/>
        <p:txBody>
          <a:bodyPr>
            <a:normAutofit/>
          </a:bodyPr>
          <a:lstStyle/>
          <a:p>
            <a:pPr marL="0" indent="0">
              <a:lnSpc>
                <a:spcPct val="150000"/>
              </a:lnSpc>
              <a:buNone/>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Our clients describe their journey to wellness as a war within a diagnosis and they fight being treated as a diagnosis. They see coerced therapy, reflecting what is learned in books, as a war to keep their previous self-identity and not be told they will have to adjust to an incurable disease and a life of limitations. It is quite a hardship to hear those suffering had a path of war like events and then to find that their search for wellness included what they felt were violent relationships to their identities of self. Often these new self-identities leave them in further isolation within their families, friends and all that was familiar to them. As one client recently stated, her journey to wellness is liked to being “Inside a Black Box.” </a:t>
            </a:r>
          </a:p>
          <a:p>
            <a:pPr marL="0" indent="0">
              <a:lnSpc>
                <a:spcPct val="150000"/>
              </a:lnSpc>
              <a:buNone/>
            </a:pPr>
            <a:r>
              <a:rPr lang="en-US"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These living well-received </a:t>
            </a:r>
            <a:r>
              <a:rPr lang="en-US"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social </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constructs must change for the most vulnerable. As a recent client has stated, We Deserve to Thrive not Survive. Our mission within this conversational space is to talk about these themes and offer living alternatives, not titled or limited as therapy, or any psychotherapeutic “providers of services.” For therapy, described by our clients, is another construct in the war to wellness. It is the voice of “clients: that must pave the way for the war-like coercion and oppression to end.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840327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0E715-4840-7768-A94C-E8A52E80F295}"/>
              </a:ext>
            </a:extLst>
          </p:cNvPr>
          <p:cNvSpPr>
            <a:spLocks noGrp="1"/>
          </p:cNvSpPr>
          <p:nvPr>
            <p:ph type="title"/>
          </p:nvPr>
        </p:nvSpPr>
        <p:spPr/>
        <p:txBody>
          <a:bodyPr/>
          <a:lstStyle/>
          <a:p>
            <a:pPr algn="ctr"/>
            <a:r>
              <a:rPr lang="en-US" dirty="0"/>
              <a:t>Research Links</a:t>
            </a:r>
          </a:p>
        </p:txBody>
      </p:sp>
      <p:sp>
        <p:nvSpPr>
          <p:cNvPr id="3" name="Content Placeholder 2">
            <a:extLst>
              <a:ext uri="{FF2B5EF4-FFF2-40B4-BE49-F238E27FC236}">
                <a16:creationId xmlns:a16="http://schemas.microsoft.com/office/drawing/2014/main" id="{DDC985AC-2AAC-1281-48EC-A203FABC5D10}"/>
              </a:ext>
            </a:extLst>
          </p:cNvPr>
          <p:cNvSpPr>
            <a:spLocks noGrp="1"/>
          </p:cNvSpPr>
          <p:nvPr>
            <p:ph idx="1"/>
          </p:nvPr>
        </p:nvSpPr>
        <p:spPr/>
        <p:txBody>
          <a:bodyPr>
            <a:normAutofit lnSpcReduction="10000"/>
          </a:bodyPr>
          <a:lstStyle/>
          <a:p>
            <a:pPr marL="0" marR="0">
              <a:lnSpc>
                <a:spcPct val="150000"/>
              </a:lnSpc>
              <a:spcBef>
                <a:spcPts val="0"/>
              </a:spcBef>
              <a:spcAft>
                <a:spcPts val="0"/>
              </a:spcAft>
            </a:pPr>
            <a:r>
              <a:rPr lang="en-US" sz="2800" dirty="0">
                <a:effectLst/>
                <a:latin typeface="Arial" panose="020B0604020202020204" pitchFamily="34" charset="0"/>
                <a:ea typeface="Calibri" panose="020F0502020204030204" pitchFamily="34" charset="0"/>
              </a:rPr>
              <a:t>Our research a</a:t>
            </a:r>
            <a:r>
              <a:rPr lang="en-US" sz="2800" dirty="0">
                <a:latin typeface="Arial" panose="020B0604020202020204" pitchFamily="34" charset="0"/>
                <a:ea typeface="Calibri" panose="020F0502020204030204" pitchFamily="34" charset="0"/>
              </a:rPr>
              <a:t>rticles can be found on </a:t>
            </a:r>
            <a:r>
              <a:rPr lang="en-US" sz="2800" dirty="0" err="1">
                <a:latin typeface="Arial" panose="020B0604020202020204" pitchFamily="34" charset="0"/>
                <a:ea typeface="Calibri" panose="020F0502020204030204" pitchFamily="34" charset="0"/>
              </a:rPr>
              <a:t>Metalogos</a:t>
            </a:r>
            <a:r>
              <a:rPr lang="en-US" sz="2800" dirty="0">
                <a:latin typeface="Arial" panose="020B0604020202020204" pitchFamily="34" charset="0"/>
                <a:ea typeface="Calibri" panose="020F0502020204030204" pitchFamily="34" charset="0"/>
              </a:rPr>
              <a:t> dating from 2008 to 2021. </a:t>
            </a:r>
          </a:p>
          <a:p>
            <a:pPr marL="0" marR="0">
              <a:lnSpc>
                <a:spcPct val="150000"/>
              </a:lnSpc>
              <a:spcBef>
                <a:spcPts val="0"/>
              </a:spcBef>
              <a:spcAft>
                <a:spcPts val="0"/>
              </a:spcAft>
            </a:pPr>
            <a:r>
              <a:rPr lang="en-US" sz="2800" b="0" i="0" dirty="0">
                <a:solidFill>
                  <a:srgbClr val="006621"/>
                </a:solidFill>
                <a:effectLst/>
                <a:latin typeface="Roboto"/>
                <a:hlinkClick r:id="rId2"/>
              </a:rPr>
              <a:t>https://www.metalogos-systemic-therapy-journal</a:t>
            </a:r>
            <a:endParaRPr lang="en-US" sz="2800" b="0" i="0" dirty="0">
              <a:solidFill>
                <a:srgbClr val="006621"/>
              </a:solidFill>
              <a:effectLst/>
              <a:latin typeface="Roboto"/>
            </a:endParaRPr>
          </a:p>
          <a:p>
            <a:pPr marL="0" marR="0">
              <a:lnSpc>
                <a:spcPct val="150000"/>
              </a:lnSpc>
              <a:spcBef>
                <a:spcPts val="0"/>
              </a:spcBef>
              <a:spcAft>
                <a:spcPts val="0"/>
              </a:spcAft>
            </a:pPr>
            <a:r>
              <a:rPr lang="en-US" sz="2800" dirty="0">
                <a:solidFill>
                  <a:srgbClr val="006621"/>
                </a:solidFill>
                <a:latin typeface="Roboto"/>
                <a:ea typeface="Calibri" panose="020F0502020204030204" pitchFamily="34" charset="0"/>
              </a:rPr>
              <a:t>Our Blog can be found in Mad in America 01-2021 </a:t>
            </a:r>
            <a:r>
              <a:rPr lang="en-US" sz="2800" b="0" i="0" dirty="0">
                <a:solidFill>
                  <a:srgbClr val="006621"/>
                </a:solidFill>
                <a:effectLst/>
                <a:latin typeface="Roboto"/>
                <a:hlinkClick r:id="rId3"/>
              </a:rPr>
              <a:t>https://www.madinamerica.com</a:t>
            </a:r>
            <a:endParaRPr lang="en-US" sz="2800" b="0" i="0" dirty="0">
              <a:solidFill>
                <a:srgbClr val="006621"/>
              </a:solidFill>
              <a:effectLst/>
              <a:latin typeface="Roboto"/>
            </a:endParaRPr>
          </a:p>
          <a:p>
            <a:pPr marL="0">
              <a:lnSpc>
                <a:spcPct val="150000"/>
              </a:lnSpc>
              <a:spcBef>
                <a:spcPts val="0"/>
              </a:spcBef>
            </a:pPr>
            <a:r>
              <a:rPr lang="en-US" sz="2800" b="0" i="0" dirty="0">
                <a:solidFill>
                  <a:srgbClr val="006621"/>
                </a:solidFill>
                <a:effectLst/>
                <a:latin typeface="Roboto"/>
              </a:rPr>
              <a:t>Research Videos: </a:t>
            </a:r>
            <a:r>
              <a:rPr lang="en-US" sz="2800" b="0" i="0" dirty="0">
                <a:solidFill>
                  <a:srgbClr val="006621"/>
                </a:solidFill>
                <a:effectLst/>
                <a:latin typeface="Roboto"/>
                <a:hlinkClick r:id="rId4"/>
              </a:rPr>
              <a:t>https://www.taosinstitute.ne</a:t>
            </a:r>
            <a:r>
              <a:rPr lang="en-US" sz="2800" b="0" i="0" dirty="0">
                <a:solidFill>
                  <a:srgbClr val="006621"/>
                </a:solidFill>
                <a:effectLst/>
                <a:latin typeface="Roboto"/>
              </a:rPr>
              <a:t>t</a:t>
            </a:r>
            <a:endParaRPr lang="en-US" sz="2800" dirty="0">
              <a:solidFill>
                <a:srgbClr val="006621"/>
              </a:solidFill>
              <a:latin typeface="Roboto"/>
            </a:endParaRPr>
          </a:p>
          <a:p>
            <a:pPr marL="0">
              <a:lnSpc>
                <a:spcPct val="150000"/>
              </a:lnSpc>
              <a:spcBef>
                <a:spcPts val="0"/>
              </a:spcBef>
            </a:pPr>
            <a:r>
              <a:rPr lang="en-US" sz="2800" b="0" i="0" dirty="0">
                <a:solidFill>
                  <a:srgbClr val="006621"/>
                </a:solidFill>
                <a:effectLst/>
                <a:latin typeface="Roboto"/>
                <a:hlinkClick r:id="rId5"/>
              </a:rPr>
              <a:t>https://www.nowiseeaperson.com</a:t>
            </a:r>
            <a:endParaRPr lang="en-US" sz="2800" b="0" i="0" dirty="0">
              <a:solidFill>
                <a:srgbClr val="006621"/>
              </a:solidFill>
              <a:effectLst/>
              <a:latin typeface="Roboto"/>
            </a:endParaRPr>
          </a:p>
          <a:p>
            <a:endParaRPr lang="en-US" dirty="0"/>
          </a:p>
        </p:txBody>
      </p:sp>
    </p:spTree>
    <p:extLst>
      <p:ext uri="{BB962C8B-B14F-4D97-AF65-F5344CB8AC3E}">
        <p14:creationId xmlns:p14="http://schemas.microsoft.com/office/powerpoint/2010/main" val="16092306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03C77-520A-412A-986F-6A2B057E5AC9}"/>
              </a:ext>
            </a:extLst>
          </p:cNvPr>
          <p:cNvSpPr>
            <a:spLocks noGrp="1"/>
          </p:cNvSpPr>
          <p:nvPr>
            <p:ph type="title"/>
          </p:nvPr>
        </p:nvSpPr>
        <p:spPr/>
        <p:txBody>
          <a:bodyPr>
            <a:normAutofit/>
          </a:bodyPr>
          <a:lstStyle/>
          <a:p>
            <a:pPr algn="ct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Revisiting Process Ethics: Participating and Co-Creating Intimacy in Client-Therapist Relationships</a:t>
            </a:r>
            <a:endParaRPr lang="en-US" sz="3200" dirty="0"/>
          </a:p>
        </p:txBody>
      </p:sp>
      <p:sp>
        <p:nvSpPr>
          <p:cNvPr id="3" name="Content Placeholder 2">
            <a:extLst>
              <a:ext uri="{FF2B5EF4-FFF2-40B4-BE49-F238E27FC236}">
                <a16:creationId xmlns:a16="http://schemas.microsoft.com/office/drawing/2014/main" id="{DE9F1F15-6B94-4696-842F-D054E8550C2A}"/>
              </a:ext>
            </a:extLst>
          </p:cNvPr>
          <p:cNvSpPr>
            <a:spLocks noGrp="1"/>
          </p:cNvSpPr>
          <p:nvPr>
            <p:ph idx="1"/>
          </p:nvPr>
        </p:nvSpPr>
        <p:spPr/>
        <p:txBody>
          <a:bodyPr/>
          <a:lstStyle/>
          <a:p>
            <a:pPr marL="0" marR="0"/>
            <a:r>
              <a:rPr lang="en-US" sz="1800" dirty="0">
                <a:solidFill>
                  <a:srgbClr val="000000"/>
                </a:solidFill>
                <a:effectLst/>
                <a:latin typeface="Arial" panose="020B0604020202020204" pitchFamily="34" charset="0"/>
                <a:ea typeface="Times New Roman" panose="02020603050405020304" pitchFamily="18" charset="0"/>
              </a:rPr>
              <a:t>References:</a:t>
            </a:r>
            <a:endParaRPr lang="en-US" sz="1800" dirty="0">
              <a:effectLst/>
              <a:latin typeface="Times New Roman" panose="02020603050405020304" pitchFamily="18" charset="0"/>
              <a:ea typeface="Times New Roman" panose="02020603050405020304" pitchFamily="18" charset="0"/>
            </a:endParaRPr>
          </a:p>
          <a:p>
            <a:pPr marL="68580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1.</a:t>
            </a:r>
            <a:r>
              <a:rPr lang="en-US" sz="1800" dirty="0">
                <a:solidFill>
                  <a:srgbClr val="000000"/>
                </a:solidFill>
                <a:effectLst/>
                <a:latin typeface="New"/>
                <a:ea typeface="Times New Roman" panose="02020603050405020304" pitchFamily="18" charset="0"/>
                <a:cs typeface="Calibri" panose="020F0502020204030204" pitchFamily="34" charset="0"/>
              </a:rPr>
              <a:t>                   </a:t>
            </a:r>
            <a:r>
              <a:rPr lang="en-US" sz="1800" dirty="0">
                <a:solidFill>
                  <a:srgbClr val="000000"/>
                </a:solidFill>
                <a:effectLst/>
                <a:latin typeface="Calibri" panose="020F0502020204030204" pitchFamily="34" charset="0"/>
                <a:ea typeface="Times New Roman" panose="02020603050405020304" pitchFamily="18" charset="0"/>
              </a:rPr>
              <a:t>Journal of Systemic Therapies. Special Edition on Process Ethics Vol 20, No. 4 2001. (</a:t>
            </a:r>
            <a:r>
              <a:rPr lang="en-US" sz="1800" u="sng" dirty="0">
                <a:solidFill>
                  <a:srgbClr val="0563C1"/>
                </a:solidFill>
                <a:effectLst/>
                <a:latin typeface="Calibri" panose="020F0502020204030204" pitchFamily="34" charset="0"/>
                <a:ea typeface="Times New Roman" panose="02020603050405020304" pitchFamily="18" charset="0"/>
                <a:hlinkClick r:id="rId2"/>
              </a:rPr>
              <a:t>https://guilfordjournals.com/toc/jsyt/20/4</a:t>
            </a: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68580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2.</a:t>
            </a:r>
            <a:r>
              <a:rPr lang="en-US" sz="1800" dirty="0">
                <a:solidFill>
                  <a:srgbClr val="000000"/>
                </a:solidFill>
                <a:effectLst/>
                <a:latin typeface="New"/>
                <a:ea typeface="Times New Roman" panose="02020603050405020304" pitchFamily="18" charset="0"/>
                <a:cs typeface="Calibri" panose="020F0502020204030204" pitchFamily="34" charset="0"/>
              </a:rPr>
              <a:t>                   </a:t>
            </a:r>
            <a:r>
              <a:rPr lang="en-US" sz="1800" dirty="0">
                <a:solidFill>
                  <a:srgbClr val="000000"/>
                </a:solidFill>
                <a:effectLst/>
                <a:latin typeface="Calibri" panose="020F0502020204030204" pitchFamily="34" charset="0"/>
                <a:ea typeface="Times New Roman" panose="02020603050405020304" pitchFamily="18" charset="0"/>
              </a:rPr>
              <a:t>Mad In America. Now I See A Person: A New Model for Breaking Free of Mental Health Labels.  </a:t>
            </a:r>
            <a:r>
              <a:rPr lang="en-US" sz="1800" u="sng" dirty="0">
                <a:solidFill>
                  <a:srgbClr val="0563C1"/>
                </a:solidFill>
                <a:effectLst/>
                <a:latin typeface="Calibri" panose="020F0502020204030204" pitchFamily="34" charset="0"/>
                <a:ea typeface="Times New Roman" panose="02020603050405020304" pitchFamily="18" charset="0"/>
                <a:hlinkClick r:id="rId3"/>
              </a:rPr>
              <a:t>https://www.madinamerica.com/2021/01/now-i-see-person-new-model-breaking-free-mental-health-labels/</a:t>
            </a:r>
            <a:endParaRPr lang="en-US" sz="1800" dirty="0">
              <a:effectLst/>
              <a:latin typeface="Times New Roman" panose="02020603050405020304" pitchFamily="18" charset="0"/>
              <a:ea typeface="Times New Roman" panose="02020603050405020304" pitchFamily="18" charset="0"/>
            </a:endParaRPr>
          </a:p>
          <a:p>
            <a:pPr marL="68580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3.</a:t>
            </a:r>
            <a:r>
              <a:rPr lang="en-US" sz="1800" dirty="0">
                <a:solidFill>
                  <a:srgbClr val="000000"/>
                </a:solidFill>
                <a:effectLst/>
                <a:latin typeface="New"/>
                <a:ea typeface="Times New Roman" panose="02020603050405020304" pitchFamily="18" charset="0"/>
                <a:cs typeface="Calibri" panose="020F0502020204030204" pitchFamily="34" charset="0"/>
              </a:rPr>
              <a:t>                   </a:t>
            </a:r>
            <a:r>
              <a:rPr lang="en-US" sz="1800" dirty="0">
                <a:solidFill>
                  <a:srgbClr val="000000"/>
                </a:solidFill>
                <a:effectLst/>
                <a:latin typeface="Calibri" panose="020F0502020204030204" pitchFamily="34" charset="0"/>
                <a:ea typeface="Times New Roman" panose="02020603050405020304" pitchFamily="18" charset="0"/>
              </a:rPr>
              <a:t>Swim, S. (2020). "Colleen’s Healing Journey." </a:t>
            </a:r>
            <a:r>
              <a:rPr lang="en-US" sz="1800" dirty="0" err="1">
                <a:solidFill>
                  <a:srgbClr val="000000"/>
                </a:solidFill>
                <a:effectLst/>
                <a:latin typeface="Calibri" panose="020F0502020204030204" pitchFamily="34" charset="0"/>
                <a:ea typeface="Times New Roman" panose="02020603050405020304" pitchFamily="18" charset="0"/>
              </a:rPr>
              <a:t>Metalogos</a:t>
            </a:r>
            <a:r>
              <a:rPr lang="en-US" sz="1800" dirty="0">
                <a:solidFill>
                  <a:srgbClr val="000000"/>
                </a:solidFill>
                <a:effectLst/>
                <a:latin typeface="Calibri" panose="020F0502020204030204" pitchFamily="34" charset="0"/>
                <a:ea typeface="Times New Roman" panose="02020603050405020304" pitchFamily="18" charset="0"/>
              </a:rPr>
              <a:t> Systemic Therapy Journal(38). (</a:t>
            </a:r>
            <a:r>
              <a:rPr lang="en-US" sz="1800" u="sng" dirty="0">
                <a:solidFill>
                  <a:srgbClr val="0563C1"/>
                </a:solidFill>
                <a:effectLst/>
                <a:latin typeface="Calibri" panose="020F0502020204030204" pitchFamily="34" charset="0"/>
                <a:ea typeface="Times New Roman" panose="02020603050405020304" pitchFamily="18" charset="0"/>
                <a:hlinkClick r:id="rId4"/>
              </a:rPr>
              <a:t>https://www.metalogos-systemic-therapy-journal.eu/en/current%20issue</a:t>
            </a:r>
            <a:r>
              <a:rPr lang="en-US" sz="1800" dirty="0">
                <a:solidFill>
                  <a:srgbClr val="000000"/>
                </a:solidFill>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68580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4.</a:t>
            </a:r>
            <a:r>
              <a:rPr lang="en-US" sz="1800" dirty="0">
                <a:solidFill>
                  <a:srgbClr val="000000"/>
                </a:solidFill>
                <a:effectLst/>
                <a:latin typeface="New"/>
                <a:ea typeface="Times New Roman" panose="02020603050405020304" pitchFamily="18" charset="0"/>
                <a:cs typeface="Calibri" panose="020F0502020204030204" pitchFamily="34" charset="0"/>
              </a:rPr>
              <a:t>                   </a:t>
            </a:r>
            <a:r>
              <a:rPr lang="en-US" sz="1800" dirty="0">
                <a:solidFill>
                  <a:srgbClr val="000000"/>
                </a:solidFill>
                <a:effectLst/>
                <a:latin typeface="Calibri" panose="020F0502020204030204" pitchFamily="34" charset="0"/>
                <a:ea typeface="Times New Roman" panose="02020603050405020304" pitchFamily="18" charset="0"/>
              </a:rPr>
              <a:t>Swim, S., et al. (2020). "Extraordinarily Normal: A Journey of Breaking Free from the Limits of Labels." </a:t>
            </a:r>
            <a:r>
              <a:rPr lang="en-US" sz="1800" dirty="0" err="1">
                <a:solidFill>
                  <a:srgbClr val="000000"/>
                </a:solidFill>
                <a:effectLst/>
                <a:latin typeface="Calibri" panose="020F0502020204030204" pitchFamily="34" charset="0"/>
                <a:ea typeface="Times New Roman" panose="02020603050405020304" pitchFamily="18" charset="0"/>
              </a:rPr>
              <a:t>Metalogos</a:t>
            </a:r>
            <a:r>
              <a:rPr lang="en-US" sz="1800" dirty="0">
                <a:solidFill>
                  <a:srgbClr val="000000"/>
                </a:solidFill>
                <a:effectLst/>
                <a:latin typeface="Calibri" panose="020F0502020204030204" pitchFamily="34" charset="0"/>
                <a:ea typeface="Times New Roman" panose="02020603050405020304" pitchFamily="18" charset="0"/>
              </a:rPr>
              <a:t> Systemic Therapy Journal(38). (</a:t>
            </a:r>
            <a:r>
              <a:rPr lang="en-US" sz="1800" u="sng" dirty="0">
                <a:solidFill>
                  <a:srgbClr val="0563C1"/>
                </a:solidFill>
                <a:effectLst/>
                <a:latin typeface="Calibri" panose="020F0502020204030204" pitchFamily="34" charset="0"/>
                <a:ea typeface="Times New Roman" panose="02020603050405020304" pitchFamily="18" charset="0"/>
                <a:hlinkClick r:id="rId4"/>
              </a:rPr>
              <a:t>https://www.metalogos-systemic-therapy-journal.eu/en/current%20issue</a:t>
            </a: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971800" algn="ctr"/>
                <a:tab pos="5943600" algn="r"/>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en-US" dirty="0"/>
          </a:p>
        </p:txBody>
      </p:sp>
    </p:spTree>
    <p:extLst>
      <p:ext uri="{BB962C8B-B14F-4D97-AF65-F5344CB8AC3E}">
        <p14:creationId xmlns:p14="http://schemas.microsoft.com/office/powerpoint/2010/main" val="4264178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3B428-3E88-0D4B-A396-9569EEC5B684}"/>
              </a:ext>
            </a:extLst>
          </p:cNvPr>
          <p:cNvSpPr>
            <a:spLocks noGrp="1"/>
          </p:cNvSpPr>
          <p:nvPr>
            <p:ph type="title"/>
          </p:nvPr>
        </p:nvSpPr>
        <p:spPr/>
        <p:txBody>
          <a:bodyPr/>
          <a:lstStyle/>
          <a:p>
            <a:pPr algn="ctr"/>
            <a:r>
              <a:rPr lang="en-US" dirty="0"/>
              <a:t>Now I See A Person Reading List</a:t>
            </a:r>
          </a:p>
        </p:txBody>
      </p:sp>
      <p:sp>
        <p:nvSpPr>
          <p:cNvPr id="3" name="Content Placeholder 2">
            <a:extLst>
              <a:ext uri="{FF2B5EF4-FFF2-40B4-BE49-F238E27FC236}">
                <a16:creationId xmlns:a16="http://schemas.microsoft.com/office/drawing/2014/main" id="{3174429F-B74B-0341-8668-16D7FF585982}"/>
              </a:ext>
            </a:extLst>
          </p:cNvPr>
          <p:cNvSpPr>
            <a:spLocks noGrp="1"/>
          </p:cNvSpPr>
          <p:nvPr>
            <p:ph idx="1"/>
          </p:nvPr>
        </p:nvSpPr>
        <p:spPr/>
        <p:txBody>
          <a:bodyPr>
            <a:normAutofit fontScale="70000" lnSpcReduction="20000"/>
          </a:bodyPr>
          <a:lstStyle/>
          <a:p>
            <a:pPr>
              <a:lnSpc>
                <a:spcPct val="107000"/>
              </a:lnSpc>
              <a:spcAft>
                <a:spcPts val="800"/>
              </a:spcAft>
            </a:pPr>
            <a:r>
              <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Andersen, T. (1991). </a:t>
            </a:r>
            <a:r>
              <a:rPr lang="en-US" sz="1800" i="1"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The Reflecting Team: Dialogues and Dialogues about Dialogues</a:t>
            </a:r>
            <a:r>
              <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Norton Publications.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Andersen, T. (1997). Researching client-therapist relationships: A collaborative study for informing therapy. </a:t>
            </a:r>
            <a:r>
              <a:rPr lang="en-US" sz="1800" i="1"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Journal of Systemic Therapies</a:t>
            </a:r>
            <a:r>
              <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16(2), 125-133.</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Andersen, T. (2001). Ethics before ontology: A few words. </a:t>
            </a:r>
            <a:r>
              <a:rPr lang="en-US" sz="1800" i="1"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Journal of Systemic Therapies</a:t>
            </a:r>
            <a:r>
              <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i="1"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20</a:t>
            </a:r>
            <a:r>
              <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(4), 11-13.</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Anderson, H. (1997). </a:t>
            </a:r>
            <a:r>
              <a:rPr lang="en-US" sz="1800" i="1"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Conversation, language, and possibilities: A postmodern approach to therapy</a:t>
            </a:r>
            <a:r>
              <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Basic Books.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Anderson, H. (2001). Ethics and uncertainty: Brief unfinished thoughts. </a:t>
            </a:r>
            <a:r>
              <a:rPr lang="en-US" sz="1800" i="1"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Journal of Systemic Therapies</a:t>
            </a:r>
            <a:r>
              <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i="1"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20</a:t>
            </a:r>
            <a:r>
              <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(4), 3-6.</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Anderson, H. (2013). Collaborative learning communities: Toward a postmodern perspective on teaching and learning. </a:t>
            </a:r>
            <a:r>
              <a:rPr lang="en-US" sz="1800" i="1"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Handbook of Educational Theories</a:t>
            </a:r>
            <a:r>
              <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B. J. </a:t>
            </a:r>
            <a:r>
              <a:rPr lang="en-US" sz="1800" dirty="0" err="1">
                <a:solidFill>
                  <a:srgbClr val="222222"/>
                </a:solidFill>
                <a:effectLst/>
                <a:latin typeface="Arial" panose="020B0604020202020204" pitchFamily="34" charset="0"/>
                <a:ea typeface="Calibri" panose="020F0502020204030204" pitchFamily="34" charset="0"/>
                <a:cs typeface="Times New Roman" panose="02020603050405020304" pitchFamily="18" charset="0"/>
              </a:rPr>
              <a:t>Irvy</a:t>
            </a:r>
            <a:r>
              <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&amp; G. Brown (Eds.) Information Age Publishing.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Anderson, H. (2014). Collaborative dialogue-based research as everyday practice: Questioning our myths. In Simon, G. &amp; Chard, A. (Eds.). </a:t>
            </a:r>
            <a:r>
              <a:rPr lang="en-US" sz="1800" i="1"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Systemic Inquiry: Innovation in reflexive Practice Research</a:t>
            </a:r>
            <a:r>
              <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Everything is Connected Press. 60-73.</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Anderson, H., &amp; </a:t>
            </a:r>
            <a:r>
              <a:rPr lang="en-US" sz="1800" dirty="0" err="1">
                <a:solidFill>
                  <a:srgbClr val="222222"/>
                </a:solidFill>
                <a:effectLst/>
                <a:latin typeface="Arial" panose="020B0604020202020204" pitchFamily="34" charset="0"/>
                <a:ea typeface="Calibri" panose="020F0502020204030204" pitchFamily="34" charset="0"/>
                <a:cs typeface="Times New Roman" panose="02020603050405020304" pitchFamily="18" charset="0"/>
              </a:rPr>
              <a:t>Goolishian</a:t>
            </a:r>
            <a:r>
              <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H. (1992). The client is the expert: A not-knowing approach to therapy. In S. McNamee &amp; K. J. </a:t>
            </a:r>
            <a:r>
              <a:rPr lang="en-US" sz="1800" dirty="0" err="1">
                <a:solidFill>
                  <a:srgbClr val="222222"/>
                </a:solidFill>
                <a:effectLst/>
                <a:latin typeface="Arial" panose="020B0604020202020204" pitchFamily="34" charset="0"/>
                <a:ea typeface="Calibri" panose="020F0502020204030204" pitchFamily="34" charset="0"/>
                <a:cs typeface="Times New Roman" panose="02020603050405020304" pitchFamily="18" charset="0"/>
              </a:rPr>
              <a:t>Gergen</a:t>
            </a:r>
            <a:r>
              <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(Eds.), </a:t>
            </a:r>
            <a:r>
              <a:rPr lang="en-US" sz="1800" i="1"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Therapy as Social Construction</a:t>
            </a:r>
            <a:r>
              <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166-185.</a:t>
            </a:r>
          </a:p>
          <a:p>
            <a:pPr>
              <a:lnSpc>
                <a:spcPct val="107000"/>
              </a:lnSpc>
              <a:spcAft>
                <a:spcPts val="800"/>
              </a:spcAft>
            </a:pPr>
            <a:r>
              <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Anderson, H. &amp; Swim, S. (1993). Learning as Collaborative Conversations: Combining the students and the teachers expertise. </a:t>
            </a:r>
            <a:r>
              <a:rPr lang="en-US" sz="1800" i="1"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Human Systems: The Journal of Systemic Consultation and Management </a:t>
            </a:r>
            <a:r>
              <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(4), 145-160.</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74170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3B428-3E88-0D4B-A396-9569EEC5B684}"/>
              </a:ext>
            </a:extLst>
          </p:cNvPr>
          <p:cNvSpPr>
            <a:spLocks noGrp="1"/>
          </p:cNvSpPr>
          <p:nvPr>
            <p:ph type="title"/>
          </p:nvPr>
        </p:nvSpPr>
        <p:spPr/>
        <p:txBody>
          <a:bodyPr/>
          <a:lstStyle/>
          <a:p>
            <a:pPr algn="ctr"/>
            <a:r>
              <a:rPr lang="en-US" dirty="0"/>
              <a:t>Now I See A Person Reading List</a:t>
            </a:r>
          </a:p>
        </p:txBody>
      </p:sp>
      <p:sp>
        <p:nvSpPr>
          <p:cNvPr id="3" name="Content Placeholder 2">
            <a:extLst>
              <a:ext uri="{FF2B5EF4-FFF2-40B4-BE49-F238E27FC236}">
                <a16:creationId xmlns:a16="http://schemas.microsoft.com/office/drawing/2014/main" id="{3174429F-B74B-0341-8668-16D7FF585982}"/>
              </a:ext>
            </a:extLst>
          </p:cNvPr>
          <p:cNvSpPr>
            <a:spLocks noGrp="1"/>
          </p:cNvSpPr>
          <p:nvPr>
            <p:ph idx="1"/>
          </p:nvPr>
        </p:nvSpPr>
        <p:spPr/>
        <p:txBody>
          <a:bodyPr>
            <a:normAutofit fontScale="77500" lnSpcReduction="20000"/>
          </a:bodyPr>
          <a:lstStyle/>
          <a:p>
            <a:pPr>
              <a:lnSpc>
                <a:spcPct val="107000"/>
              </a:lnSpc>
              <a:spcAft>
                <a:spcPts val="800"/>
              </a:spcAft>
            </a:pPr>
            <a:r>
              <a:rPr lang="en-US" sz="1800" dirty="0" err="1">
                <a:solidFill>
                  <a:srgbClr val="222222"/>
                </a:solidFill>
                <a:effectLst/>
                <a:latin typeface="Arial" panose="020B0604020202020204" pitchFamily="34" charset="0"/>
                <a:ea typeface="Calibri" panose="020F0502020204030204" pitchFamily="34" charset="0"/>
                <a:cs typeface="Times New Roman" panose="02020603050405020304" pitchFamily="18" charset="0"/>
              </a:rPr>
              <a:t>Bruffee</a:t>
            </a:r>
            <a:r>
              <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K</a:t>
            </a:r>
            <a:r>
              <a:rPr lang="en-US" sz="1800" i="1"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a:t>
            </a:r>
            <a:r>
              <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(1999).</a:t>
            </a:r>
            <a:r>
              <a:rPr lang="en-US" sz="1800" i="1"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Collaborative Learning: Higher Education, Interdependence, and the Authority of Knowledge</a:t>
            </a:r>
            <a:r>
              <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John Hopkins University Press.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Carlson, J. &amp; Sperry, L. (1999). </a:t>
            </a:r>
            <a:r>
              <a:rPr lang="en-US" sz="1800" i="1"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The Intimate Couple</a:t>
            </a:r>
            <a:r>
              <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Brunner-Mazel.</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Denzin, N. &amp; Lincoln, Y. (1994). </a:t>
            </a:r>
            <a:r>
              <a:rPr lang="en-US" sz="1800" i="1"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Handbook of Qualitative Research</a:t>
            </a:r>
            <a:r>
              <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W.W. Norton.</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Duncan, B., Hubble, M., &amp; Miller, S. (1997). </a:t>
            </a:r>
            <a:r>
              <a:rPr lang="en-US" sz="1800" i="1"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Escape from Babel: Toward a Unifying Language for Psychotherapy Practice</a:t>
            </a:r>
            <a:r>
              <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Norton Professional Books.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Duncan, B. &amp; Miller S., D. (2000). </a:t>
            </a:r>
            <a:r>
              <a:rPr lang="en-US" sz="1800" i="1"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The Heroic Client: Doing Client Directed Out-Come Informed Therapy. </a:t>
            </a:r>
            <a:r>
              <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Jossey-Bass Publications.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Friedman, S. (1995). </a:t>
            </a:r>
            <a:r>
              <a:rPr lang="en-US" sz="1800" i="1"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The Reflecting Team in Action: Collaborative Practice In Family Therapy</a:t>
            </a:r>
            <a:r>
              <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Guilford Press.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err="1">
                <a:solidFill>
                  <a:srgbClr val="222222"/>
                </a:solidFill>
                <a:effectLst/>
                <a:latin typeface="Arial" panose="020B0604020202020204" pitchFamily="34" charset="0"/>
                <a:ea typeface="Calibri" panose="020F0502020204030204" pitchFamily="34" charset="0"/>
                <a:cs typeface="Times New Roman" panose="02020603050405020304" pitchFamily="18" charset="0"/>
              </a:rPr>
              <a:t>Gergen</a:t>
            </a:r>
            <a:r>
              <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K. J. (1994</a:t>
            </a:r>
            <a:r>
              <a:rPr lang="en-US" sz="1800" i="1"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Realities and Relationships: Sounding in Social Constructionism</a:t>
            </a:r>
            <a:r>
              <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Harvard University Press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err="1">
                <a:solidFill>
                  <a:srgbClr val="222222"/>
                </a:solidFill>
                <a:effectLst/>
                <a:latin typeface="Arial" panose="020B0604020202020204" pitchFamily="34" charset="0"/>
                <a:ea typeface="Calibri" panose="020F0502020204030204" pitchFamily="34" charset="0"/>
                <a:cs typeface="Times New Roman" panose="02020603050405020304" pitchFamily="18" charset="0"/>
              </a:rPr>
              <a:t>Gergen</a:t>
            </a:r>
            <a:r>
              <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K. J. (1999). </a:t>
            </a:r>
            <a:r>
              <a:rPr lang="en-US" sz="1800" i="1"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An Invitation to Social Construction</a:t>
            </a:r>
            <a:r>
              <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Sage Publications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err="1">
                <a:solidFill>
                  <a:srgbClr val="222222"/>
                </a:solidFill>
                <a:effectLst/>
                <a:latin typeface="Arial" panose="020B0604020202020204" pitchFamily="34" charset="0"/>
                <a:ea typeface="Calibri" panose="020F0502020204030204" pitchFamily="34" charset="0"/>
                <a:cs typeface="Times New Roman" panose="02020603050405020304" pitchFamily="18" charset="0"/>
              </a:rPr>
              <a:t>Gergen</a:t>
            </a:r>
            <a:r>
              <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K. J. (2001). Relational process for ethical outcomes. </a:t>
            </a:r>
            <a:r>
              <a:rPr lang="en-US" sz="1800" i="1"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Journal of Systemic Therapies</a:t>
            </a:r>
            <a:r>
              <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i="1"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20</a:t>
            </a:r>
            <a:r>
              <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(4), 7-10.</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91944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3B428-3E88-0D4B-A396-9569EEC5B684}"/>
              </a:ext>
            </a:extLst>
          </p:cNvPr>
          <p:cNvSpPr>
            <a:spLocks noGrp="1"/>
          </p:cNvSpPr>
          <p:nvPr>
            <p:ph type="title"/>
          </p:nvPr>
        </p:nvSpPr>
        <p:spPr/>
        <p:txBody>
          <a:bodyPr/>
          <a:lstStyle/>
          <a:p>
            <a:pPr algn="ctr"/>
            <a:r>
              <a:rPr lang="en-US" dirty="0"/>
              <a:t>Now I See A Person Reading List</a:t>
            </a:r>
          </a:p>
        </p:txBody>
      </p:sp>
      <p:sp>
        <p:nvSpPr>
          <p:cNvPr id="3" name="Content Placeholder 2">
            <a:extLst>
              <a:ext uri="{FF2B5EF4-FFF2-40B4-BE49-F238E27FC236}">
                <a16:creationId xmlns:a16="http://schemas.microsoft.com/office/drawing/2014/main" id="{3174429F-B74B-0341-8668-16D7FF585982}"/>
              </a:ext>
            </a:extLst>
          </p:cNvPr>
          <p:cNvSpPr>
            <a:spLocks noGrp="1"/>
          </p:cNvSpPr>
          <p:nvPr>
            <p:ph idx="1"/>
          </p:nvPr>
        </p:nvSpPr>
        <p:spPr/>
        <p:txBody>
          <a:bodyPr>
            <a:normAutofit fontScale="85000" lnSpcReduction="10000"/>
          </a:bodyPr>
          <a:lstStyle/>
          <a:p>
            <a:pPr>
              <a:lnSpc>
                <a:spcPct val="107000"/>
              </a:lnSpc>
              <a:spcAft>
                <a:spcPts val="800"/>
              </a:spcAft>
            </a:pPr>
            <a:r>
              <a:rPr lang="en-US" sz="1800" dirty="0" err="1">
                <a:solidFill>
                  <a:srgbClr val="222222"/>
                </a:solidFill>
                <a:effectLst/>
                <a:latin typeface="Arial" panose="020B0604020202020204" pitchFamily="34" charset="0"/>
                <a:ea typeface="Calibri" panose="020F0502020204030204" pitchFamily="34" charset="0"/>
                <a:cs typeface="Times New Roman" panose="02020603050405020304" pitchFamily="18" charset="0"/>
              </a:rPr>
              <a:t>Gergen</a:t>
            </a:r>
            <a:r>
              <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K. J. (2001). </a:t>
            </a:r>
            <a:r>
              <a:rPr lang="en-US" sz="1800" i="1"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Social Construction in Context</a:t>
            </a:r>
            <a:r>
              <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Sage Publications.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err="1">
                <a:solidFill>
                  <a:srgbClr val="222222"/>
                </a:solidFill>
                <a:effectLst/>
                <a:latin typeface="Arial" panose="020B0604020202020204" pitchFamily="34" charset="0"/>
                <a:ea typeface="Calibri" panose="020F0502020204030204" pitchFamily="34" charset="0"/>
                <a:cs typeface="Times New Roman" panose="02020603050405020304" pitchFamily="18" charset="0"/>
              </a:rPr>
              <a:t>Goolishian</a:t>
            </a:r>
            <a:r>
              <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H. A. (2017). The dis-diseasing of mental health. </a:t>
            </a:r>
            <a:r>
              <a:rPr lang="en-US" sz="1800" i="1"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Journal of Systemic Therapies</a:t>
            </a:r>
            <a:r>
              <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i="1"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36</a:t>
            </a:r>
            <a:r>
              <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(1), 69-78.</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Hoffman, Lynn. (2002). </a:t>
            </a:r>
            <a:r>
              <a:rPr lang="en-US" sz="1800" i="1"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Family Therapy: An Intimate History</a:t>
            </a:r>
            <a:r>
              <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W. W. Norton &amp; Company.</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err="1">
                <a:solidFill>
                  <a:srgbClr val="222222"/>
                </a:solidFill>
                <a:effectLst/>
                <a:latin typeface="Arial" panose="020B0604020202020204" pitchFamily="34" charset="0"/>
                <a:ea typeface="Calibri" panose="020F0502020204030204" pitchFamily="34" charset="0"/>
                <a:cs typeface="Times New Roman" panose="02020603050405020304" pitchFamily="18" charset="0"/>
              </a:rPr>
              <a:t>Kadler</a:t>
            </a:r>
            <a:r>
              <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M. (2020). </a:t>
            </a:r>
            <a:r>
              <a:rPr lang="en-US" sz="1800" i="1"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Articulation of community engagement: A collaborative recovery model (CEACRM)</a:t>
            </a:r>
            <a:r>
              <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(Masters Thesis, City University of Seattle).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err="1">
                <a:solidFill>
                  <a:srgbClr val="222222"/>
                </a:solidFill>
                <a:effectLst/>
                <a:latin typeface="Arial" panose="020B0604020202020204" pitchFamily="34" charset="0"/>
                <a:ea typeface="Calibri" panose="020F0502020204030204" pitchFamily="34" charset="0"/>
                <a:cs typeface="Times New Roman" panose="02020603050405020304" pitchFamily="18" charset="0"/>
              </a:rPr>
              <a:t>Kvale</a:t>
            </a:r>
            <a:r>
              <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S. (1996). </a:t>
            </a:r>
            <a:r>
              <a:rPr lang="en-US" sz="1800" i="1" dirty="0" err="1">
                <a:solidFill>
                  <a:srgbClr val="222222"/>
                </a:solidFill>
                <a:effectLst/>
                <a:latin typeface="Arial" panose="020B0604020202020204" pitchFamily="34" charset="0"/>
                <a:ea typeface="Calibri" panose="020F0502020204030204" pitchFamily="34" charset="0"/>
                <a:cs typeface="Times New Roman" panose="02020603050405020304" pitchFamily="18" charset="0"/>
              </a:rPr>
              <a:t>InterViews</a:t>
            </a:r>
            <a:r>
              <a:rPr lang="en-US" sz="1800" i="1"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An Introduction to Qualitative Research Interviewing</a:t>
            </a:r>
            <a:r>
              <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Sage Publications.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err="1">
                <a:solidFill>
                  <a:srgbClr val="222222"/>
                </a:solidFill>
                <a:effectLst/>
                <a:latin typeface="Arial" panose="020B0604020202020204" pitchFamily="34" charset="0"/>
                <a:ea typeface="Calibri" panose="020F0502020204030204" pitchFamily="34" charset="0"/>
                <a:cs typeface="Times New Roman" panose="02020603050405020304" pitchFamily="18" charset="0"/>
              </a:rPr>
              <a:t>Kvale</a:t>
            </a:r>
            <a:r>
              <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S. (1997). </a:t>
            </a:r>
            <a:r>
              <a:rPr lang="en-US" sz="1800" i="1"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Psychology and Postmodernism</a:t>
            </a:r>
            <a:r>
              <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Sage Publications.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McNamee &amp; </a:t>
            </a:r>
            <a:r>
              <a:rPr lang="en-US" sz="1800" dirty="0" err="1">
                <a:solidFill>
                  <a:srgbClr val="222222"/>
                </a:solidFill>
                <a:effectLst/>
                <a:latin typeface="Arial" panose="020B0604020202020204" pitchFamily="34" charset="0"/>
                <a:ea typeface="Calibri" panose="020F0502020204030204" pitchFamily="34" charset="0"/>
                <a:cs typeface="Times New Roman" panose="02020603050405020304" pitchFamily="18" charset="0"/>
              </a:rPr>
              <a:t>Gergen</a:t>
            </a:r>
            <a:r>
              <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K. J. (1999). </a:t>
            </a:r>
            <a:r>
              <a:rPr lang="en-US" sz="1800" i="1"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Relational Responsibility: Resources for Sustainable Dialogue.</a:t>
            </a:r>
            <a:r>
              <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Sage Publications.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err="1">
                <a:effectLst/>
                <a:latin typeface="Arial" panose="020B0604020202020204" pitchFamily="34" charset="0"/>
                <a:ea typeface="Calibri" panose="020F0502020204030204" pitchFamily="34" charset="0"/>
                <a:cs typeface="Times New Roman" panose="02020603050405020304" pitchFamily="18" charset="0"/>
              </a:rPr>
              <a:t>Malachowski</a:t>
            </a:r>
            <a:r>
              <a:rPr lang="en-US" sz="1800" dirty="0">
                <a:effectLst/>
                <a:latin typeface="Arial" panose="020B0604020202020204" pitchFamily="34" charset="0"/>
                <a:ea typeface="Calibri" panose="020F0502020204030204" pitchFamily="34" charset="0"/>
                <a:cs typeface="Times New Roman" panose="02020603050405020304" pitchFamily="18" charset="0"/>
              </a:rPr>
              <a:t>, A. (1991). </a:t>
            </a:r>
            <a:r>
              <a:rPr lang="en-US" sz="1800" i="1" dirty="0">
                <a:effectLst/>
                <a:latin typeface="Arial" panose="020B0604020202020204" pitchFamily="34" charset="0"/>
                <a:ea typeface="Calibri" panose="020F0502020204030204" pitchFamily="34" charset="0"/>
                <a:cs typeface="Times New Roman" panose="02020603050405020304" pitchFamily="18" charset="0"/>
              </a:rPr>
              <a:t>Reading </a:t>
            </a:r>
            <a:r>
              <a:rPr lang="en-US" sz="1800" i="1" dirty="0" err="1">
                <a:effectLst/>
                <a:latin typeface="Arial" panose="020B0604020202020204" pitchFamily="34" charset="0"/>
                <a:ea typeface="Calibri" panose="020F0502020204030204" pitchFamily="34" charset="0"/>
                <a:cs typeface="Times New Roman" panose="02020603050405020304" pitchFamily="18" charset="0"/>
              </a:rPr>
              <a:t>Rorty</a:t>
            </a:r>
            <a:r>
              <a:rPr lang="en-US" sz="1800" i="1" dirty="0">
                <a:effectLst/>
                <a:latin typeface="Arial" panose="020B0604020202020204" pitchFamily="34" charset="0"/>
                <a:ea typeface="Calibri" panose="020F0502020204030204" pitchFamily="34" charset="0"/>
                <a:cs typeface="Times New Roman" panose="02020603050405020304" pitchFamily="18" charset="0"/>
              </a:rPr>
              <a:t>: Critical response to Philosophy and the Mirror of Nature (and Beyond)</a:t>
            </a:r>
            <a:r>
              <a:rPr lang="en-US" sz="1800" dirty="0">
                <a:effectLst/>
                <a:latin typeface="Arial" panose="020B0604020202020204" pitchFamily="34" charset="0"/>
                <a:ea typeface="Calibri" panose="020F0502020204030204" pitchFamily="34" charset="0"/>
                <a:cs typeface="Times New Roman" panose="02020603050405020304" pitchFamily="18" charset="0"/>
              </a:rPr>
              <a:t>. Basil Blackwell. </a:t>
            </a:r>
          </a:p>
        </p:txBody>
      </p:sp>
    </p:spTree>
    <p:extLst>
      <p:ext uri="{BB962C8B-B14F-4D97-AF65-F5344CB8AC3E}">
        <p14:creationId xmlns:p14="http://schemas.microsoft.com/office/powerpoint/2010/main" val="38664927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3B428-3E88-0D4B-A396-9569EEC5B684}"/>
              </a:ext>
            </a:extLst>
          </p:cNvPr>
          <p:cNvSpPr>
            <a:spLocks noGrp="1"/>
          </p:cNvSpPr>
          <p:nvPr>
            <p:ph type="title"/>
          </p:nvPr>
        </p:nvSpPr>
        <p:spPr/>
        <p:txBody>
          <a:bodyPr/>
          <a:lstStyle/>
          <a:p>
            <a:pPr algn="ctr"/>
            <a:r>
              <a:rPr lang="en-US" dirty="0"/>
              <a:t>Now I See A Person Reading List</a:t>
            </a:r>
          </a:p>
        </p:txBody>
      </p:sp>
      <p:sp>
        <p:nvSpPr>
          <p:cNvPr id="3" name="Content Placeholder 2">
            <a:extLst>
              <a:ext uri="{FF2B5EF4-FFF2-40B4-BE49-F238E27FC236}">
                <a16:creationId xmlns:a16="http://schemas.microsoft.com/office/drawing/2014/main" id="{3174429F-B74B-0341-8668-16D7FF585982}"/>
              </a:ext>
            </a:extLst>
          </p:cNvPr>
          <p:cNvSpPr>
            <a:spLocks noGrp="1"/>
          </p:cNvSpPr>
          <p:nvPr>
            <p:ph idx="1"/>
          </p:nvPr>
        </p:nvSpPr>
        <p:spPr/>
        <p:txBody>
          <a:bodyPr>
            <a:normAutofit fontScale="70000" lnSpcReduction="20000"/>
          </a:bodyPr>
          <a:lstStyle/>
          <a:p>
            <a:pPr>
              <a:lnSpc>
                <a:spcPct val="107000"/>
              </a:lnSpc>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Myers, L.V., Priest, A.,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Mikawa</a:t>
            </a:r>
            <a:r>
              <a:rPr lang="en-US" sz="1800" dirty="0">
                <a:effectLst/>
                <a:latin typeface="Arial" panose="020B0604020202020204" pitchFamily="34" charset="0"/>
                <a:ea typeface="Calibri" panose="020F0502020204030204" pitchFamily="34" charset="0"/>
                <a:cs typeface="Times New Roman" panose="02020603050405020304" pitchFamily="18" charset="0"/>
              </a:rPr>
              <a:t>, 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Zilifyan</a:t>
            </a:r>
            <a:r>
              <a:rPr lang="en-US" sz="1800" dirty="0">
                <a:effectLst/>
                <a:latin typeface="Arial" panose="020B0604020202020204" pitchFamily="34" charset="0"/>
                <a:ea typeface="Calibri" panose="020F0502020204030204" pitchFamily="34" charset="0"/>
                <a:cs typeface="Times New Roman" panose="02020603050405020304" pitchFamily="18" charset="0"/>
              </a:rPr>
              <a:t>, L., &amp; Swim, S. (2012). Community Engagement: A Collaborative Community of Voices in a Recovery Model. In </a:t>
            </a:r>
            <a:r>
              <a:rPr lang="en-US" sz="1800" i="1" dirty="0" err="1">
                <a:effectLst/>
                <a:latin typeface="Arial" panose="020B0604020202020204" pitchFamily="34" charset="0"/>
                <a:ea typeface="Calibri" panose="020F0502020204030204" pitchFamily="34" charset="0"/>
                <a:cs typeface="Times New Roman" panose="02020603050405020304" pitchFamily="18" charset="0"/>
              </a:rPr>
              <a:t>Metalogos</a:t>
            </a:r>
            <a:r>
              <a:rPr lang="en-US" sz="1800" i="1" dirty="0">
                <a:effectLst/>
                <a:latin typeface="Arial" panose="020B0604020202020204" pitchFamily="34" charset="0"/>
                <a:ea typeface="Calibri" panose="020F0502020204030204" pitchFamily="34" charset="0"/>
                <a:cs typeface="Times New Roman" panose="02020603050405020304" pitchFamily="18" charset="0"/>
              </a:rPr>
              <a:t> System Therapy Journal (33)</a:t>
            </a:r>
            <a:r>
              <a:rPr lang="en-US" sz="1800" dirty="0">
                <a:effectLst/>
                <a:latin typeface="Arial" panose="020B0604020202020204" pitchFamily="34" charset="0"/>
                <a:ea typeface="Calibri" panose="020F0502020204030204" pitchFamily="34" charset="0"/>
                <a:cs typeface="Times New Roman" panose="02020603050405020304" pitchFamily="18" charset="0"/>
              </a:rPr>
              <a:t>, 1-30.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Nepustil</a:t>
            </a:r>
            <a:r>
              <a:rPr lang="en-US"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P., Swim, S. (2022). Critical Perspectives of Addiction. In: Lester, J.N., O'Reilly, M. (eds) The Palgrave Encyclopedia of Critical Perspectives on Mental Health.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Nussen</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J.  (2012). </a:t>
            </a:r>
            <a:r>
              <a:rPr lang="en-US" sz="18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Soul recovery updated: equine assisted activities for healing by abuse from others, loss of others, and loss of self.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Palgrave Macmillan, Cham.</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Rorty</a:t>
            </a:r>
            <a:r>
              <a:rPr lang="en-US"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R. (1991). </a:t>
            </a:r>
            <a:r>
              <a:rPr lang="en-US" sz="1800" i="1"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Objectivity, Relativism and Truth: Philosophical Papers.</a:t>
            </a:r>
            <a:r>
              <a:rPr lang="en-US"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Volume 1. Cambridge University Press.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err="1">
                <a:solidFill>
                  <a:srgbClr val="333333"/>
                </a:solidFill>
                <a:effectLst/>
                <a:latin typeface="Arial" panose="020B0604020202020204" pitchFamily="34" charset="0"/>
                <a:ea typeface="Calibri" panose="020F0502020204030204" pitchFamily="34" charset="0"/>
                <a:cs typeface="Times New Roman" panose="02020603050405020304" pitchFamily="18" charset="0"/>
              </a:rPr>
              <a:t>Rorty</a:t>
            </a:r>
            <a:r>
              <a:rPr lang="en-US"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R. (1991). </a:t>
            </a:r>
            <a:r>
              <a:rPr lang="en-US" sz="1800" i="1"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Objectivity, Relativism and Truth: Philosophical Papers.</a:t>
            </a:r>
            <a:r>
              <a:rPr lang="en-US"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Volume 2. Cambridge University Press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Sharpe, H. &amp; Strong, T. (2015). </a:t>
            </a:r>
            <a:r>
              <a:rPr lang="en-US" sz="18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Embodied relating and transformation: Tales from equine—facilitative counseling. </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New York, NY: Springer.</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Shotter</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J. (1993). </a:t>
            </a:r>
            <a:r>
              <a:rPr lang="en-US" sz="18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Conversational Realities: The Constructions of Life through Language</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Sage Publications 132-147.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Shotter</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J. (2004). </a:t>
            </a:r>
            <a:r>
              <a:rPr lang="en-US" sz="18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On the Edge of Social Constructionism: “With-ness”-Thinking versus “Aboutness”-Thinking</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KCC Foundations.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Swim, S. (2001). A foreword of thoughts. </a:t>
            </a:r>
            <a:r>
              <a:rPr lang="en-US" sz="1800" i="1"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Journal of Systemic Therapies</a:t>
            </a:r>
            <a:r>
              <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i="1"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20</a:t>
            </a:r>
            <a:r>
              <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(4), 1.</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45290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3B428-3E88-0D4B-A396-9569EEC5B684}"/>
              </a:ext>
            </a:extLst>
          </p:cNvPr>
          <p:cNvSpPr>
            <a:spLocks noGrp="1"/>
          </p:cNvSpPr>
          <p:nvPr>
            <p:ph type="title"/>
          </p:nvPr>
        </p:nvSpPr>
        <p:spPr/>
        <p:txBody>
          <a:bodyPr/>
          <a:lstStyle/>
          <a:p>
            <a:pPr algn="ctr"/>
            <a:r>
              <a:rPr lang="en-US" dirty="0"/>
              <a:t>Now I See A Person Reading List</a:t>
            </a:r>
          </a:p>
        </p:txBody>
      </p:sp>
      <p:sp>
        <p:nvSpPr>
          <p:cNvPr id="3" name="Content Placeholder 2">
            <a:extLst>
              <a:ext uri="{FF2B5EF4-FFF2-40B4-BE49-F238E27FC236}">
                <a16:creationId xmlns:a16="http://schemas.microsoft.com/office/drawing/2014/main" id="{3174429F-B74B-0341-8668-16D7FF585982}"/>
              </a:ext>
            </a:extLst>
          </p:cNvPr>
          <p:cNvSpPr>
            <a:spLocks noGrp="1"/>
          </p:cNvSpPr>
          <p:nvPr>
            <p:ph idx="1"/>
          </p:nvPr>
        </p:nvSpPr>
        <p:spPr/>
        <p:txBody>
          <a:bodyPr>
            <a:normAutofit fontScale="70000" lnSpcReduction="20000"/>
          </a:bodyPr>
          <a:lstStyle/>
          <a:p>
            <a:pPr>
              <a:lnSpc>
                <a:spcPct val="107000"/>
              </a:lnSpc>
              <a:spcAft>
                <a:spcPts val="800"/>
              </a:spcAft>
            </a:pPr>
            <a:r>
              <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Swim, S. (2003</a:t>
            </a:r>
            <a:r>
              <a:rPr lang="en-US" sz="1800" i="1"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Process Ethics: Collaborative Partnerships Within Therapeutic Conversational Communities</a:t>
            </a:r>
            <a:r>
              <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solidFill>
                  <a:srgbClr val="222222"/>
                </a:solidFill>
                <a:effectLst/>
                <a:latin typeface="Arial" panose="020B0604020202020204" pitchFamily="34" charset="0"/>
                <a:ea typeface="Calibri" panose="020F0502020204030204" pitchFamily="34" charset="0"/>
                <a:cs typeface="Times New Roman" panose="02020603050405020304" pitchFamily="18" charset="0"/>
              </a:rPr>
              <a:t>Proquest</a:t>
            </a:r>
            <a:r>
              <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Swim, S. (2020) Extraordinarily Normal: The Video. </a:t>
            </a:r>
            <a:r>
              <a:rPr lang="en-US" sz="1800" i="1"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Metalogues Systemic Therapy Journal 38.</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20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Swim, S. (2021), January 21). Now I See a Person: A New Model for Breaking Free of Mental Health Labels. Mad in America. </a:t>
            </a: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
              </a:rPr>
              <a:t>https://www.madinamerica.com/2021/11/Now-i-see-a-person:-a-new-model-for-breaking-free-of-menal-health-labels/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20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Swim, S. (2022a, May 10,). From Horse Ranch to Home Ground: Healing Families via Telehealth. Mad in America. </a:t>
            </a: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https://www.madinamerica.com/2022/11/from-horse</a:t>
            </a:r>
            <a:r>
              <a:rPr lang="en-US" sz="1800" dirty="0">
                <a:effectLst/>
                <a:latin typeface="Arial" panose="020B0604020202020204" pitchFamily="34" charset="0"/>
                <a:ea typeface="Calibri" panose="020F0502020204030204" pitchFamily="34" charset="0"/>
                <a:cs typeface="Times New Roman" panose="02020603050405020304" pitchFamily="18" charset="0"/>
              </a:rPr>
              <a:t>-ranch-to-home-ground-healing-families-via-telehealth/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rPr>
              <a:t>Swim, S (2022b, December 5). Shedding the Limits of “Severe Mental Illness” Labels. Mad in America. https://</a:t>
            </a:r>
            <a:r>
              <a:rPr lang="en-US" sz="1800" u="sng" dirty="0" err="1">
                <a:solidFill>
                  <a:srgbClr val="0563C1"/>
                </a:solidFill>
                <a:effectLst/>
                <a:latin typeface="Arial" panose="020B0604020202020204" pitchFamily="34" charset="0"/>
                <a:ea typeface="Calibri" panose="020F0502020204030204" pitchFamily="34" charset="0"/>
                <a:cs typeface="Times New Roman" panose="02020603050405020304" pitchFamily="18" charset="0"/>
              </a:rPr>
              <a:t>www.madinamerica.com</a:t>
            </a: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rPr>
              <a:t>/2022/11/shedding-the-limits-of-severe-mental-illness-labels/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Swim, S.,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Abramavitch</a:t>
            </a:r>
            <a:r>
              <a:rPr lang="en-US" sz="1800" dirty="0">
                <a:effectLst/>
                <a:latin typeface="Arial" panose="020B0604020202020204" pitchFamily="34" charset="0"/>
                <a:ea typeface="Calibri" panose="020F0502020204030204" pitchFamily="34" charset="0"/>
                <a:cs typeface="Times New Roman" panose="02020603050405020304" pitchFamily="18" charset="0"/>
              </a:rPr>
              <a:t>, D., Mackintosh, E.,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Buickians</a:t>
            </a:r>
            <a:r>
              <a:rPr lang="en-US" sz="1800" dirty="0">
                <a:effectLst/>
                <a:latin typeface="Arial" panose="020B0604020202020204" pitchFamily="34" charset="0"/>
                <a:ea typeface="Calibri" panose="020F0502020204030204" pitchFamily="34" charset="0"/>
                <a:cs typeface="Times New Roman" panose="02020603050405020304" pitchFamily="18" charset="0"/>
              </a:rPr>
              <a:t>, J. (2022, November 12-18). Shedding the Limits of Labels: Ending Coercion and Oppression- Exploring Alternatives to “Justness”/Healing/Wellness. Taos 2022 Gathering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Swim, S., </a:t>
            </a:r>
            <a:r>
              <a:rPr lang="en-US" sz="1800" dirty="0" err="1">
                <a:solidFill>
                  <a:srgbClr val="222222"/>
                </a:solidFill>
                <a:effectLst/>
                <a:latin typeface="Arial" panose="020B0604020202020204" pitchFamily="34" charset="0"/>
                <a:ea typeface="Calibri" panose="020F0502020204030204" pitchFamily="34" charset="0"/>
                <a:cs typeface="Times New Roman" panose="02020603050405020304" pitchFamily="18" charset="0"/>
              </a:rPr>
              <a:t>Abramovitch</a:t>
            </a:r>
            <a:r>
              <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D., </a:t>
            </a:r>
            <a:r>
              <a:rPr lang="en-US" sz="1800" dirty="0" err="1">
                <a:solidFill>
                  <a:srgbClr val="222222"/>
                </a:solidFill>
                <a:effectLst/>
                <a:latin typeface="Arial" panose="020B0604020202020204" pitchFamily="34" charset="0"/>
                <a:ea typeface="Calibri" panose="020F0502020204030204" pitchFamily="34" charset="0"/>
                <a:cs typeface="Times New Roman" panose="02020603050405020304" pitchFamily="18" charset="0"/>
              </a:rPr>
              <a:t>Margardechian</a:t>
            </a:r>
            <a:r>
              <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L., &amp; Stone, L. (2018). Stories of natural and sustainable healing from trauma, symptom recidivism, and despair at Now I See a Person Institute. </a:t>
            </a:r>
            <a:r>
              <a:rPr lang="en-US" sz="1800" i="1" dirty="0" err="1">
                <a:solidFill>
                  <a:srgbClr val="222222"/>
                </a:solidFill>
                <a:effectLst/>
                <a:latin typeface="Arial" panose="020B0604020202020204" pitchFamily="34" charset="0"/>
                <a:ea typeface="Calibri" panose="020F0502020204030204" pitchFamily="34" charset="0"/>
                <a:cs typeface="Times New Roman" panose="02020603050405020304" pitchFamily="18" charset="0"/>
              </a:rPr>
              <a:t>Metalogos</a:t>
            </a:r>
            <a:r>
              <a:rPr lang="en-US" sz="1800" i="1"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Systemic Therapy Journal, (34)</a:t>
            </a:r>
            <a:r>
              <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1-12.</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Swim, S., Helms, S., &amp; Plotkin, S. (1998). Multiple voices: Stories of rebirth, heroines, new opportunities and identities. </a:t>
            </a:r>
            <a:r>
              <a:rPr lang="en-US" sz="1800" i="1"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Journal of Systemic Therapies</a:t>
            </a:r>
            <a:r>
              <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i="1"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17</a:t>
            </a:r>
            <a:r>
              <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(4), 72-85.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48132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3B428-3E88-0D4B-A396-9569EEC5B684}"/>
              </a:ext>
            </a:extLst>
          </p:cNvPr>
          <p:cNvSpPr>
            <a:spLocks noGrp="1"/>
          </p:cNvSpPr>
          <p:nvPr>
            <p:ph type="title"/>
          </p:nvPr>
        </p:nvSpPr>
        <p:spPr/>
        <p:txBody>
          <a:bodyPr/>
          <a:lstStyle/>
          <a:p>
            <a:pPr algn="ctr"/>
            <a:r>
              <a:rPr lang="en-US" dirty="0"/>
              <a:t>Now I See A Person Reading List</a:t>
            </a:r>
          </a:p>
        </p:txBody>
      </p:sp>
      <p:sp>
        <p:nvSpPr>
          <p:cNvPr id="3" name="Content Placeholder 2">
            <a:extLst>
              <a:ext uri="{FF2B5EF4-FFF2-40B4-BE49-F238E27FC236}">
                <a16:creationId xmlns:a16="http://schemas.microsoft.com/office/drawing/2014/main" id="{3174429F-B74B-0341-8668-16D7FF585982}"/>
              </a:ext>
            </a:extLst>
          </p:cNvPr>
          <p:cNvSpPr>
            <a:spLocks noGrp="1"/>
          </p:cNvSpPr>
          <p:nvPr>
            <p:ph idx="1"/>
          </p:nvPr>
        </p:nvSpPr>
        <p:spPr/>
        <p:txBody>
          <a:bodyPr>
            <a:normAutofit fontScale="77500" lnSpcReduction="20000"/>
          </a:bodyPr>
          <a:lstStyle/>
          <a:p>
            <a:pPr>
              <a:lnSpc>
                <a:spcPct val="107000"/>
              </a:lnSpc>
              <a:spcAft>
                <a:spcPts val="800"/>
              </a:spcAft>
            </a:pPr>
            <a:r>
              <a:rPr lang="en-US" sz="1800" dirty="0">
                <a:effectLst/>
                <a:latin typeface="Arial" panose="020B0604020202020204" pitchFamily="34" charset="0"/>
                <a:ea typeface="Arial Unicode MS" panose="020B0604020202020204" pitchFamily="34" charset="-128"/>
                <a:cs typeface="Times New Roman" panose="02020603050405020304" pitchFamily="18" charset="0"/>
              </a:rPr>
              <a:t>Swim, S, Matthew, S., Abramovich, D. &amp; Stone, L. (2016). Now I See A Person Institute Using Community Engagement: A Collaborative Recovery Model Transcending Diagnosis and Co-creating Client Directed Sustainable Change.</a:t>
            </a:r>
            <a:r>
              <a:rPr lang="en-US" sz="1800" i="1"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i="1" dirty="0" err="1">
                <a:solidFill>
                  <a:srgbClr val="222222"/>
                </a:solidFill>
                <a:effectLst/>
                <a:latin typeface="Arial" panose="020B0604020202020204" pitchFamily="34" charset="0"/>
                <a:ea typeface="Calibri" panose="020F0502020204030204" pitchFamily="34" charset="0"/>
                <a:cs typeface="Times New Roman" panose="02020603050405020304" pitchFamily="18" charset="0"/>
              </a:rPr>
              <a:t>Metalogos</a:t>
            </a:r>
            <a:r>
              <a:rPr lang="en-US" sz="1800" i="1"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Systemic Therapy Journal.</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Swim, S.,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Abramovitch</a:t>
            </a:r>
            <a:r>
              <a:rPr lang="en-US" sz="1800" dirty="0">
                <a:effectLst/>
                <a:latin typeface="Arial" panose="020B0604020202020204" pitchFamily="34" charset="0"/>
                <a:ea typeface="Calibri" panose="020F0502020204030204" pitchFamily="34" charset="0"/>
                <a:cs typeface="Times New Roman" panose="02020603050405020304" pitchFamily="18" charset="0"/>
              </a:rPr>
              <a:t>, D., Wilson, E., &amp;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Kadler</a:t>
            </a:r>
            <a:r>
              <a:rPr lang="en-US" sz="1800" dirty="0">
                <a:effectLst/>
                <a:latin typeface="Arial" panose="020B0604020202020204" pitchFamily="34" charset="0"/>
                <a:ea typeface="Calibri" panose="020F0502020204030204" pitchFamily="34" charset="0"/>
                <a:cs typeface="Times New Roman" panose="02020603050405020304" pitchFamily="18" charset="0"/>
              </a:rPr>
              <a:t>, M. (2020). "Extraordinarily Normal: A Journey of Breaking Free from the Limits of Labels."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Metalogos</a:t>
            </a:r>
            <a:r>
              <a:rPr lang="en-US" sz="1800" dirty="0">
                <a:effectLst/>
                <a:latin typeface="Arial" panose="020B0604020202020204" pitchFamily="34" charset="0"/>
                <a:ea typeface="Calibri" panose="020F0502020204030204" pitchFamily="34" charset="0"/>
                <a:cs typeface="Times New Roman" panose="02020603050405020304" pitchFamily="18" charset="0"/>
              </a:rPr>
              <a:t> Systemic Therapy Journal(38). (</a:t>
            </a: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
              </a:rPr>
              <a:t>https://www.metalogos-systemic-therapy-journal.eu/en/current%20issue</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Swim, S. &amp;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Kinman</a:t>
            </a:r>
            <a:r>
              <a:rPr lang="en-US" sz="1800" dirty="0">
                <a:effectLst/>
                <a:latin typeface="Arial" panose="020B0604020202020204" pitchFamily="34" charset="0"/>
                <a:ea typeface="Calibri" panose="020F0502020204030204" pitchFamily="34" charset="0"/>
                <a:cs typeface="Times New Roman" panose="02020603050405020304" pitchFamily="18" charset="0"/>
              </a:rPr>
              <a:t>, C. (2018). The Poetics of Learning Therapy: A Supervision Story. In </a:t>
            </a:r>
            <a:r>
              <a:rPr lang="en-US" sz="1800" i="1" dirty="0" err="1">
                <a:effectLst/>
                <a:latin typeface="Arial" panose="020B0604020202020204" pitchFamily="34" charset="0"/>
                <a:ea typeface="Calibri" panose="020F0502020204030204" pitchFamily="34" charset="0"/>
                <a:cs typeface="Times New Roman" panose="02020603050405020304" pitchFamily="18" charset="0"/>
              </a:rPr>
              <a:t>Metalogos</a:t>
            </a:r>
            <a:r>
              <a:rPr lang="en-US" sz="1800" i="1" dirty="0">
                <a:effectLst/>
                <a:latin typeface="Arial" panose="020B0604020202020204" pitchFamily="34" charset="0"/>
                <a:ea typeface="Calibri" panose="020F0502020204030204" pitchFamily="34" charset="0"/>
                <a:cs typeface="Times New Roman" panose="02020603050405020304" pitchFamily="18" charset="0"/>
              </a:rPr>
              <a:t> Systemic Therapy Journal (33), </a:t>
            </a:r>
            <a:r>
              <a:rPr lang="en-US" sz="1800" dirty="0">
                <a:effectLst/>
                <a:latin typeface="Arial" panose="020B0604020202020204" pitchFamily="34" charset="0"/>
                <a:ea typeface="Calibri" panose="020F0502020204030204" pitchFamily="34" charset="0"/>
                <a:cs typeface="Times New Roman" panose="02020603050405020304" pitchFamily="18" charset="0"/>
              </a:rPr>
              <a:t>1-24.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Swim, S., Helms, S.,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Plotkins</a:t>
            </a:r>
            <a:r>
              <a:rPr lang="en-US" sz="1800" dirty="0">
                <a:effectLst/>
                <a:latin typeface="Arial" panose="020B0604020202020204" pitchFamily="34" charset="0"/>
                <a:ea typeface="Calibri" panose="020F0502020204030204" pitchFamily="34" charset="0"/>
                <a:cs typeface="Times New Roman" panose="02020603050405020304" pitchFamily="18" charset="0"/>
              </a:rPr>
              <a:t>, S. &amp; Bettye. (1998). Multiple Voices: Stories of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ReBirth</a:t>
            </a:r>
            <a:r>
              <a:rPr lang="en-US" sz="1800" dirty="0">
                <a:effectLst/>
                <a:latin typeface="Arial" panose="020B0604020202020204" pitchFamily="34" charset="0"/>
                <a:ea typeface="Calibri" panose="020F0502020204030204" pitchFamily="34" charset="0"/>
                <a:cs typeface="Times New Roman" panose="02020603050405020304" pitchFamily="18" charset="0"/>
              </a:rPr>
              <a:t>, Heroines, New Opportunities and Identities.</a:t>
            </a:r>
            <a:r>
              <a:rPr lang="en-US" sz="1800" i="1"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Journal of Systemic Therapies</a:t>
            </a:r>
            <a:r>
              <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(17)4, 72-85.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Swim, S. E., Priest, A., &amp; </a:t>
            </a:r>
            <a:r>
              <a:rPr lang="en-US" sz="1800" dirty="0" err="1">
                <a:solidFill>
                  <a:srgbClr val="222222"/>
                </a:solidFill>
                <a:effectLst/>
                <a:latin typeface="Arial" panose="020B0604020202020204" pitchFamily="34" charset="0"/>
                <a:ea typeface="Calibri" panose="020F0502020204030204" pitchFamily="34" charset="0"/>
                <a:cs typeface="Times New Roman" panose="02020603050405020304" pitchFamily="18" charset="0"/>
              </a:rPr>
              <a:t>Mikawa</a:t>
            </a:r>
            <a:r>
              <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T. (2012). A sea of ideas on the reflecting process: Reflective techniques in community engagement: A collaborative recovery model. In </a:t>
            </a:r>
            <a:r>
              <a:rPr lang="en-US" sz="1800" i="1"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Family therapy review: Contrasting contemporary models</a:t>
            </a:r>
            <a:r>
              <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(pp. 176-180). Routledge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Swim, S., St. George, S. A., &amp; Wulff, D. P. (2001). Process ethics: A Collaborative Partnership. </a:t>
            </a:r>
            <a:r>
              <a:rPr lang="en-US" sz="1800" i="1" u="sng"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Journal of Systemic Therapies</a:t>
            </a:r>
            <a:r>
              <a:rPr lang="en-US" sz="1800" u="sng"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i="1"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20</a:t>
            </a:r>
            <a:r>
              <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(4), 14-24.</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err="1">
                <a:solidFill>
                  <a:srgbClr val="222222"/>
                </a:solidFill>
                <a:effectLst/>
                <a:latin typeface="Arial" panose="020B0604020202020204" pitchFamily="34" charset="0"/>
                <a:ea typeface="Calibri" panose="020F0502020204030204" pitchFamily="34" charset="0"/>
                <a:cs typeface="Times New Roman" panose="02020603050405020304" pitchFamily="18" charset="0"/>
              </a:rPr>
              <a:t>Tennov</a:t>
            </a:r>
            <a:r>
              <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D. (1975). </a:t>
            </a:r>
            <a:r>
              <a:rPr lang="en-US" sz="1800" i="1"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Psychotherapy: The hazardous cure</a:t>
            </a:r>
            <a:r>
              <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solidFill>
                  <a:srgbClr val="222222"/>
                </a:solidFill>
                <a:effectLst/>
                <a:latin typeface="Arial" panose="020B0604020202020204" pitchFamily="34" charset="0"/>
                <a:ea typeface="Calibri" panose="020F0502020204030204" pitchFamily="34" charset="0"/>
                <a:cs typeface="Times New Roman" panose="02020603050405020304" pitchFamily="18" charset="0"/>
              </a:rPr>
              <a:t>Albelard</a:t>
            </a:r>
            <a:r>
              <a:rPr lang="en-US"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-Schuman.</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5235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5BE56-7B33-624C-A01A-452C68F9E33E}"/>
              </a:ext>
            </a:extLst>
          </p:cNvPr>
          <p:cNvSpPr>
            <a:spLocks noGrp="1"/>
          </p:cNvSpPr>
          <p:nvPr>
            <p:ph type="title"/>
          </p:nvPr>
        </p:nvSpPr>
        <p:spPr>
          <a:xfrm>
            <a:off x="1288064" y="1369938"/>
            <a:ext cx="4114800" cy="4114800"/>
          </a:xfrm>
        </p:spPr>
        <p:txBody>
          <a:bodyPr>
            <a:normAutofit fontScale="90000"/>
          </a:bodyPr>
          <a:lstStyle/>
          <a:p>
            <a:pPr>
              <a:lnSpc>
                <a:spcPct val="150000"/>
              </a:lnSpc>
            </a:pPr>
            <a:r>
              <a:rPr lang="en-CA" sz="1400" b="1" dirty="0"/>
              <a:t>People (psychologist/therapist, etc.) need to realize that everybody is human and nobody is better than the next...some may be a little more confused...some may be stressed, some may need guidance. Some may be overwhelmed at times and some people just simply need to verbalize to somebody who has time to listen and who cares. When I was suicidal and doing drugs I never felt I had to hide these from you and I didn’t fear you would label me like my school counselor. That counselor scared me. I just wanted to change and quit hurting. (Transcript from a client on process ethics, Swim, 2003, p. 4). </a:t>
            </a:r>
            <a:br>
              <a:rPr lang="en-CA" sz="1400" dirty="0"/>
            </a:br>
            <a:endParaRPr lang="en-US" sz="1400" b="1" dirty="0"/>
          </a:p>
        </p:txBody>
      </p:sp>
      <p:sp>
        <p:nvSpPr>
          <p:cNvPr id="3" name="Content Placeholder 2">
            <a:extLst>
              <a:ext uri="{FF2B5EF4-FFF2-40B4-BE49-F238E27FC236}">
                <a16:creationId xmlns:a16="http://schemas.microsoft.com/office/drawing/2014/main" id="{4E791978-1C7D-9147-AB0E-6A4BB1B32C9E}"/>
              </a:ext>
            </a:extLst>
          </p:cNvPr>
          <p:cNvSpPr>
            <a:spLocks noGrp="1"/>
          </p:cNvSpPr>
          <p:nvPr>
            <p:ph idx="1"/>
          </p:nvPr>
        </p:nvSpPr>
        <p:spPr>
          <a:xfrm>
            <a:off x="5934456" y="1371600"/>
            <a:ext cx="4969480" cy="4114800"/>
          </a:xfrm>
        </p:spPr>
        <p:txBody>
          <a:bodyPr anchor="ctr">
            <a:normAutofit/>
          </a:bodyPr>
          <a:lstStyle/>
          <a:p>
            <a:pPr marL="0" indent="0">
              <a:lnSpc>
                <a:spcPct val="150000"/>
              </a:lnSpc>
              <a:buNone/>
            </a:pPr>
            <a:r>
              <a:rPr lang="en-CA" sz="1300" b="1" dirty="0">
                <a:latin typeface="+mj-lt"/>
                <a:ea typeface="+mj-ea"/>
                <a:cs typeface="+mj-cs"/>
              </a:rPr>
              <a:t>Therapy is supposed to guide people within their own thoughts not to change our thoughts or make us think we are inadequate because of our histories. Therapy helps us to categorize our concerns so we can be the one to see and do the options. I do not want to learn some Band-Aid techniques or be criticized and all my characteristics placed under a microscope or to be scared because someone (a therapist) is telling me I am worse off than I knew I was. (Transcript from a client on ethics in therapy, Swim, 2003, p. 4). </a:t>
            </a:r>
          </a:p>
          <a:p>
            <a:pPr marL="0" indent="0">
              <a:buNone/>
            </a:pPr>
            <a:endParaRPr lang="en-US" sz="2200" dirty="0"/>
          </a:p>
        </p:txBody>
      </p:sp>
    </p:spTree>
    <p:extLst>
      <p:ext uri="{BB962C8B-B14F-4D97-AF65-F5344CB8AC3E}">
        <p14:creationId xmlns:p14="http://schemas.microsoft.com/office/powerpoint/2010/main" val="2459607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66795-6972-4494-BF68-53B9C8BFFAE4}"/>
              </a:ext>
            </a:extLst>
          </p:cNvPr>
          <p:cNvSpPr>
            <a:spLocks noGrp="1"/>
          </p:cNvSpPr>
          <p:nvPr>
            <p:ph type="title"/>
          </p:nvPr>
        </p:nvSpPr>
        <p:spPr/>
        <p:txBody>
          <a:bodyPr/>
          <a:lstStyle/>
          <a:p>
            <a:pPr algn="ctr"/>
            <a:r>
              <a:rPr lang="en-US" i="1" dirty="0"/>
              <a:t>Re-visiting Process Ethics</a:t>
            </a:r>
          </a:p>
        </p:txBody>
      </p:sp>
      <p:sp>
        <p:nvSpPr>
          <p:cNvPr id="3" name="Content Placeholder 2">
            <a:extLst>
              <a:ext uri="{FF2B5EF4-FFF2-40B4-BE49-F238E27FC236}">
                <a16:creationId xmlns:a16="http://schemas.microsoft.com/office/drawing/2014/main" id="{52BEA25C-C6BC-457A-8212-BE898E6040F7}"/>
              </a:ext>
            </a:extLst>
          </p:cNvPr>
          <p:cNvSpPr>
            <a:spLocks noGrp="1"/>
          </p:cNvSpPr>
          <p:nvPr>
            <p:ph idx="1"/>
          </p:nvPr>
        </p:nvSpPr>
        <p:spPr/>
        <p:txBody>
          <a:bodyPr/>
          <a:lstStyle/>
          <a:p>
            <a:pPr marL="0" indent="0" algn="ctr">
              <a:buNone/>
            </a:pPr>
            <a:r>
              <a:rPr lang="en-CA" i="1" dirty="0">
                <a:effectLst/>
                <a:ea typeface="Times" panose="02020603050405020304" pitchFamily="18" charset="0"/>
              </a:rPr>
              <a:t>What happens when people seeking support are viewed as normal human beings who are going through difficult times? When we honestly care about others and genuinely invest the time to attempt to understand the hardships they face? When we embrace the idea that people can get over “mental illness” and invite others within a person’s community to join in the acknowledgement of a person’s strengths and capacity to heal? What if these happen at a park, a horse ranch or in someone's home?</a:t>
            </a:r>
          </a:p>
          <a:p>
            <a:pPr marL="0" indent="0" algn="ctr">
              <a:buNone/>
            </a:pPr>
            <a:endParaRPr lang="en-CA" i="1" dirty="0"/>
          </a:p>
          <a:p>
            <a:pPr marL="0" indent="0">
              <a:buNone/>
            </a:pPr>
            <a:r>
              <a:rPr lang="en-CA" i="1" dirty="0"/>
              <a:t>Process Ethics Research 2021</a:t>
            </a:r>
            <a:endParaRPr lang="en-US" i="1" dirty="0"/>
          </a:p>
        </p:txBody>
      </p:sp>
    </p:spTree>
    <p:extLst>
      <p:ext uri="{BB962C8B-B14F-4D97-AF65-F5344CB8AC3E}">
        <p14:creationId xmlns:p14="http://schemas.microsoft.com/office/powerpoint/2010/main" val="2372542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A55AB-E22D-4ED6-B086-73A968C2CF0E}"/>
              </a:ext>
            </a:extLst>
          </p:cNvPr>
          <p:cNvSpPr>
            <a:spLocks noGrp="1"/>
          </p:cNvSpPr>
          <p:nvPr>
            <p:ph type="title"/>
          </p:nvPr>
        </p:nvSpPr>
        <p:spPr/>
        <p:txBody>
          <a:bodyPr>
            <a:normAutofit fontScale="90000"/>
          </a:bodyPr>
          <a:lstStyle/>
          <a:p>
            <a:pPr algn="ctr"/>
            <a:r>
              <a:rPr lang="en-US" sz="3200" dirty="0">
                <a:solidFill>
                  <a:srgbClr val="000000"/>
                </a:solidFill>
                <a:effectLst/>
                <a:latin typeface="+mn-lt"/>
                <a:ea typeface="Times New Roman" panose="02020603050405020304" pitchFamily="18" charset="0"/>
              </a:rPr>
              <a:t>Revisiting Process Ethics: Participating and Co-Creating Intimacy in Client-Therapist Relationships</a:t>
            </a:r>
            <a:br>
              <a:rPr lang="en-US" sz="1800" dirty="0">
                <a:effectLst/>
                <a:latin typeface="+mn-lt"/>
                <a:ea typeface="Times New Roman" panose="02020603050405020304" pitchFamily="18" charset="0"/>
              </a:rPr>
            </a:br>
            <a:endParaRPr lang="en-US" dirty="0">
              <a:latin typeface="+mn-lt"/>
            </a:endParaRPr>
          </a:p>
        </p:txBody>
      </p:sp>
      <p:sp>
        <p:nvSpPr>
          <p:cNvPr id="3" name="Content Placeholder 2">
            <a:extLst>
              <a:ext uri="{FF2B5EF4-FFF2-40B4-BE49-F238E27FC236}">
                <a16:creationId xmlns:a16="http://schemas.microsoft.com/office/drawing/2014/main" id="{20523513-E53F-4387-A51C-5FC3F839BEA4}"/>
              </a:ext>
            </a:extLst>
          </p:cNvPr>
          <p:cNvSpPr>
            <a:spLocks noGrp="1"/>
          </p:cNvSpPr>
          <p:nvPr>
            <p:ph idx="1"/>
          </p:nvPr>
        </p:nvSpPr>
        <p:spPr/>
        <p:txBody>
          <a:bodyPr/>
          <a:lstStyle/>
          <a:p>
            <a:pPr marL="457200" marR="0"/>
            <a:r>
              <a:rPr lang="en-US" sz="2000" i="1" dirty="0">
                <a:solidFill>
                  <a:srgbClr val="000000"/>
                </a:solidFill>
                <a:effectLst/>
                <a:ea typeface="Times New Roman" panose="02020603050405020304" pitchFamily="18" charset="0"/>
              </a:rPr>
              <a:t>In 2001, I asked Ken, </a:t>
            </a:r>
            <a:r>
              <a:rPr lang="en-US" sz="2000" i="1" dirty="0" err="1">
                <a:solidFill>
                  <a:srgbClr val="000000"/>
                </a:solidFill>
                <a:effectLst/>
                <a:ea typeface="Times New Roman" panose="02020603050405020304" pitchFamily="18" charset="0"/>
              </a:rPr>
              <a:t>Harlene</a:t>
            </a:r>
            <a:r>
              <a:rPr lang="en-US" sz="2000" i="1" dirty="0">
                <a:solidFill>
                  <a:srgbClr val="000000"/>
                </a:solidFill>
                <a:effectLst/>
                <a:ea typeface="Times New Roman" panose="02020603050405020304" pitchFamily="18" charset="0"/>
              </a:rPr>
              <a:t>, Tom, Sally, Dan, Faith and Giselle to accompany me in writing on Process Ethics (Journal of Systemic Therapies 2001).</a:t>
            </a:r>
            <a:endParaRPr lang="en-US" sz="2000" dirty="0">
              <a:effectLst/>
              <a:ea typeface="Times New Roman" panose="02020603050405020304" pitchFamily="18" charset="0"/>
            </a:endParaRPr>
          </a:p>
          <a:p>
            <a:pPr marL="457200" marR="0"/>
            <a:r>
              <a:rPr lang="en-US" sz="2000" i="1" dirty="0">
                <a:solidFill>
                  <a:srgbClr val="000000"/>
                </a:solidFill>
                <a:effectLst/>
                <a:ea typeface="Times New Roman" panose="02020603050405020304" pitchFamily="18" charset="0"/>
              </a:rPr>
              <a:t>Now I See A Person Institute was created on these premises of “Ethically Generated Relationships”. Every conversation whether at the ranch or via zoom, due to the pandemic, celebrates honesty, genuine caring, seeing a person rather than a diagnosis, trust, humility, and humanness. Our “clients” see us as people as we do them. People come to be with us, a team of therapists, hopeless and suffering and we meet them in a space of genuine caring, pure listening, attempting to see, hear, understand, and be always client led.</a:t>
            </a:r>
            <a:endParaRPr lang="en-US" sz="2000" dirty="0">
              <a:effectLst/>
              <a:ea typeface="Times New Roman" panose="02020603050405020304" pitchFamily="18" charset="0"/>
            </a:endParaRPr>
          </a:p>
          <a:p>
            <a:pPr marL="457200" marR="0"/>
            <a:r>
              <a:rPr lang="en-US" sz="2000" i="1" dirty="0">
                <a:solidFill>
                  <a:srgbClr val="000000"/>
                </a:solidFill>
                <a:effectLst/>
                <a:ea typeface="Times New Roman" panose="02020603050405020304" pitchFamily="18" charset="0"/>
              </a:rPr>
              <a:t>In our previous forum calls we have sought to present and highlight these client voices in our evidence-based research. We invited our clients to participate in these collaborative living events. In this call we wish to share our voices, in the collective “we” which leads to what we now call "Extraordinarily Normal Lives".</a:t>
            </a:r>
            <a:endParaRPr lang="en-US" sz="2000" dirty="0">
              <a:effectLst/>
              <a:ea typeface="Times New Roman" panose="02020603050405020304" pitchFamily="18" charset="0"/>
            </a:endParaRPr>
          </a:p>
          <a:p>
            <a:endParaRPr lang="en-US" dirty="0"/>
          </a:p>
        </p:txBody>
      </p:sp>
    </p:spTree>
    <p:extLst>
      <p:ext uri="{BB962C8B-B14F-4D97-AF65-F5344CB8AC3E}">
        <p14:creationId xmlns:p14="http://schemas.microsoft.com/office/powerpoint/2010/main" val="3095673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A700AE-8716-3741-8A3F-380C48119692}"/>
              </a:ext>
            </a:extLst>
          </p:cNvPr>
          <p:cNvSpPr txBox="1"/>
          <p:nvPr/>
        </p:nvSpPr>
        <p:spPr>
          <a:xfrm>
            <a:off x="649348" y="4329113"/>
            <a:ext cx="3505494" cy="2123306"/>
          </a:xfrm>
          <a:prstGeom prst="rect">
            <a:avLst/>
          </a:prstGeom>
        </p:spPr>
        <p:txBody>
          <a:bodyPr vert="horz" lIns="91440" tIns="45720" rIns="91440" bIns="45720" rtlCol="0">
            <a:normAutofit/>
          </a:bodyPr>
          <a:lstStyle/>
          <a:p>
            <a:pPr>
              <a:lnSpc>
                <a:spcPct val="90000"/>
              </a:lnSpc>
              <a:spcAft>
                <a:spcPts val="600"/>
              </a:spcAft>
            </a:pPr>
            <a:endParaRPr lang="en-US" sz="2000" dirty="0"/>
          </a:p>
          <a:p>
            <a:pPr>
              <a:lnSpc>
                <a:spcPct val="90000"/>
              </a:lnSpc>
              <a:spcAft>
                <a:spcPts val="600"/>
              </a:spcAft>
            </a:pPr>
            <a:endParaRPr lang="en-US" sz="2000" dirty="0"/>
          </a:p>
          <a:p>
            <a:pPr>
              <a:lnSpc>
                <a:spcPct val="90000"/>
              </a:lnSpc>
              <a:spcAft>
                <a:spcPts val="600"/>
              </a:spcAft>
            </a:pPr>
            <a:endParaRPr lang="en-US" sz="2000" dirty="0"/>
          </a:p>
          <a:p>
            <a:pPr>
              <a:lnSpc>
                <a:spcPct val="90000"/>
              </a:lnSpc>
              <a:spcAft>
                <a:spcPts val="600"/>
              </a:spcAft>
            </a:pPr>
            <a:endParaRPr lang="en-US" sz="2000" dirty="0"/>
          </a:p>
          <a:p>
            <a:pPr>
              <a:lnSpc>
                <a:spcPct val="90000"/>
              </a:lnSpc>
              <a:spcAft>
                <a:spcPts val="600"/>
              </a:spcAft>
            </a:pPr>
            <a:r>
              <a:rPr lang="en-US" sz="1000" dirty="0"/>
              <a:t>Swim, S. E. (2003). </a:t>
            </a:r>
            <a:r>
              <a:rPr lang="en-US" sz="1000" i="1" dirty="0"/>
              <a:t>Process ethics: Collaborative partnerships within therapeutic conversational communities </a:t>
            </a:r>
            <a:r>
              <a:rPr lang="en-US" sz="1000" dirty="0"/>
              <a:t>(Doctoral dissertation). Available from UMI Dissertation Abstracts database. (UMI No. 3076352). </a:t>
            </a:r>
          </a:p>
          <a:p>
            <a:pPr indent="-228600">
              <a:lnSpc>
                <a:spcPct val="90000"/>
              </a:lnSpc>
              <a:spcAft>
                <a:spcPts val="600"/>
              </a:spcAft>
              <a:buFont typeface="Arial" panose="020B0604020202020204" pitchFamily="34" charset="0"/>
              <a:buChar char="•"/>
            </a:pPr>
            <a:endParaRPr lang="en-US" sz="2000" dirty="0"/>
          </a:p>
        </p:txBody>
      </p:sp>
      <p:pic>
        <p:nvPicPr>
          <p:cNvPr id="1025" name="Picture 1" descr="page1image54819248">
            <a:extLst>
              <a:ext uri="{FF2B5EF4-FFF2-40B4-BE49-F238E27FC236}">
                <a16:creationId xmlns:a16="http://schemas.microsoft.com/office/drawing/2014/main" id="{343212E4-A40C-F544-8406-4ED92736FA1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232374" y="807593"/>
            <a:ext cx="4366306" cy="5239568"/>
          </a:xfrm>
          <a:prstGeom prst="rect">
            <a:avLst/>
          </a:prstGeom>
          <a:noFill/>
          <a:effectLst/>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303C6F7A-159D-D447-B2C2-B6997D4F35F5}"/>
              </a:ext>
            </a:extLst>
          </p:cNvPr>
          <p:cNvSpPr txBox="1"/>
          <p:nvPr/>
        </p:nvSpPr>
        <p:spPr>
          <a:xfrm>
            <a:off x="649347" y="171451"/>
            <a:ext cx="3665477" cy="5457824"/>
          </a:xfrm>
          <a:prstGeom prst="rect">
            <a:avLst/>
          </a:prstGeom>
        </p:spPr>
        <p:txBody>
          <a:bodyPr vert="horz" lIns="91440" tIns="45720" rIns="91440" bIns="45720" rtlCol="0">
            <a:normAutofit fontScale="92500" lnSpcReduction="10000"/>
          </a:bodyPr>
          <a:lstStyle/>
          <a:p>
            <a:pPr>
              <a:lnSpc>
                <a:spcPct val="90000"/>
              </a:lnSpc>
              <a:spcAft>
                <a:spcPts val="600"/>
              </a:spcAft>
            </a:pPr>
            <a:endParaRPr lang="en-US" sz="2000" b="1" dirty="0"/>
          </a:p>
          <a:p>
            <a:pPr algn="ctr">
              <a:lnSpc>
                <a:spcPct val="90000"/>
              </a:lnSpc>
              <a:spcAft>
                <a:spcPts val="600"/>
              </a:spcAft>
            </a:pPr>
            <a:r>
              <a:rPr lang="en-US" sz="1200" b="1" dirty="0"/>
              <a:t>Process Ethics: Collaborative Partnerships within Therapeutic Conversational Communities</a:t>
            </a:r>
          </a:p>
          <a:p>
            <a:pPr algn="ctr">
              <a:lnSpc>
                <a:spcPct val="90000"/>
              </a:lnSpc>
              <a:spcAft>
                <a:spcPts val="600"/>
              </a:spcAft>
            </a:pPr>
            <a:endParaRPr lang="en-US" sz="1200" b="1" dirty="0"/>
          </a:p>
          <a:p>
            <a:pPr marL="171450" indent="-171450">
              <a:lnSpc>
                <a:spcPct val="90000"/>
              </a:lnSpc>
              <a:spcAft>
                <a:spcPts val="600"/>
              </a:spcAft>
              <a:buFont typeface="Arial" panose="020B0604020202020204" pitchFamily="34" charset="0"/>
              <a:buChar char="•"/>
            </a:pPr>
            <a:r>
              <a:rPr lang="en-US" sz="1200" dirty="0"/>
              <a:t>Inquiry exploring personal opinions and possibilities regarding ethics and therapy by presenting voices of therapist and client. </a:t>
            </a:r>
          </a:p>
          <a:p>
            <a:pPr marL="171450" indent="-171450">
              <a:lnSpc>
                <a:spcPct val="90000"/>
              </a:lnSpc>
              <a:spcAft>
                <a:spcPts val="600"/>
              </a:spcAft>
              <a:buFont typeface="Arial" panose="020B0604020202020204" pitchFamily="34" charset="0"/>
              <a:buChar char="•"/>
            </a:pPr>
            <a:r>
              <a:rPr lang="en-US" sz="1200" dirty="0"/>
              <a:t>Considering how ethics could become an </a:t>
            </a:r>
            <a:r>
              <a:rPr lang="en-US" sz="1200" b="1" dirty="0"/>
              <a:t>egalitarian partnership </a:t>
            </a:r>
            <a:r>
              <a:rPr lang="en-US" sz="1200" dirty="0"/>
              <a:t>rather than a set of pre-determined standards. </a:t>
            </a:r>
          </a:p>
          <a:p>
            <a:pPr marL="171450" indent="-171450">
              <a:lnSpc>
                <a:spcPct val="90000"/>
              </a:lnSpc>
              <a:spcAft>
                <a:spcPts val="600"/>
              </a:spcAft>
              <a:buFont typeface="Arial" panose="020B0604020202020204" pitchFamily="34" charset="0"/>
              <a:buChar char="•"/>
            </a:pPr>
            <a:r>
              <a:rPr lang="en-US" sz="1200" b="1" dirty="0"/>
              <a:t>Content ethics: </a:t>
            </a:r>
            <a:r>
              <a:rPr lang="en-US" sz="1200" dirty="0"/>
              <a:t>standardized ethics, created and implemented without client collaboration. Traditional ethical inquiry and principles. </a:t>
            </a:r>
          </a:p>
          <a:p>
            <a:pPr marL="171450" indent="-171450">
              <a:lnSpc>
                <a:spcPct val="90000"/>
              </a:lnSpc>
              <a:spcAft>
                <a:spcPts val="600"/>
              </a:spcAft>
              <a:buFont typeface="Arial" panose="020B0604020202020204" pitchFamily="34" charset="0"/>
              <a:buChar char="•"/>
            </a:pPr>
            <a:r>
              <a:rPr lang="en-US" sz="1200" b="1" dirty="0"/>
              <a:t>Client-driven: </a:t>
            </a:r>
            <a:r>
              <a:rPr lang="en-US" sz="1200" dirty="0"/>
              <a:t>process in Collaborative-Dialogical Practices where the client is the expert ”knower” of his or her own thoughts, perceptions, needs, and actions, and strengths (Anderson &amp; Swim, 1993; Anderson &amp; Swim, 1994; Anderson, 1997; Hoffman, 1992; Swim, 1995). </a:t>
            </a:r>
          </a:p>
          <a:p>
            <a:pPr marL="171450" indent="-171450">
              <a:lnSpc>
                <a:spcPct val="90000"/>
              </a:lnSpc>
              <a:spcAft>
                <a:spcPts val="600"/>
              </a:spcAft>
              <a:buFont typeface="Arial" panose="020B0604020202020204" pitchFamily="34" charset="0"/>
              <a:buChar char="•"/>
            </a:pPr>
            <a:r>
              <a:rPr lang="en-US" sz="1200" b="1" dirty="0"/>
              <a:t>Local meaning: </a:t>
            </a:r>
            <a:r>
              <a:rPr lang="en-US" sz="1200" dirty="0"/>
              <a:t>shared understandings and a local (dialogically) vocabulary, one that is developed between persons in dialogue, rather than…broadly held cultural sensibilities (Anderson, 1997, p. 158). </a:t>
            </a:r>
          </a:p>
          <a:p>
            <a:pPr marL="171450" indent="-171450">
              <a:lnSpc>
                <a:spcPct val="90000"/>
              </a:lnSpc>
              <a:spcAft>
                <a:spcPts val="600"/>
              </a:spcAft>
              <a:buFont typeface="Arial" panose="020B0604020202020204" pitchFamily="34" charset="0"/>
              <a:buChar char="•"/>
            </a:pPr>
            <a:r>
              <a:rPr lang="en-US" sz="1200" b="1" dirty="0"/>
              <a:t>Process ethics: </a:t>
            </a:r>
            <a:r>
              <a:rPr lang="en-US" sz="1200" dirty="0"/>
              <a:t>communal, fluid, collaborative, and intimate. Looking to the client for what is </a:t>
            </a:r>
            <a:r>
              <a:rPr lang="en-US" sz="1200" b="1" dirty="0"/>
              <a:t>the right and the good</a:t>
            </a:r>
            <a:r>
              <a:rPr lang="en-US" sz="1200" dirty="0"/>
              <a:t> within the newness of each session for how to ethically relate and create possibilities for change. </a:t>
            </a:r>
          </a:p>
          <a:p>
            <a:pPr>
              <a:lnSpc>
                <a:spcPct val="90000"/>
              </a:lnSpc>
              <a:spcAft>
                <a:spcPts val="600"/>
              </a:spcAft>
            </a:pPr>
            <a:endParaRPr lang="en-US" sz="1200" dirty="0"/>
          </a:p>
          <a:p>
            <a:pPr algn="ctr">
              <a:lnSpc>
                <a:spcPct val="90000"/>
              </a:lnSpc>
              <a:spcAft>
                <a:spcPts val="600"/>
              </a:spcAft>
            </a:pPr>
            <a:r>
              <a:rPr lang="en-CA" sz="1200" b="1" dirty="0"/>
              <a:t>“The concept of process ethics is as exciting in implication as it is ambiguous in articulation. And it is this very ambiguity that, in the end, will enable versions of process ethics to germinate, evolve, and enrich our dialogues on both therapy and relations in society in general” (</a:t>
            </a:r>
            <a:r>
              <a:rPr lang="en-CA" sz="1200" b="1" dirty="0" err="1"/>
              <a:t>Gergen</a:t>
            </a:r>
            <a:r>
              <a:rPr lang="en-CA" sz="1200" b="1" dirty="0"/>
              <a:t>, 2001). </a:t>
            </a:r>
          </a:p>
          <a:p>
            <a:pPr marL="171450" indent="-171450">
              <a:lnSpc>
                <a:spcPct val="90000"/>
              </a:lnSpc>
              <a:spcAft>
                <a:spcPts val="600"/>
              </a:spcAft>
              <a:buFont typeface="Arial" panose="020B0604020202020204" pitchFamily="34" charset="0"/>
              <a:buChar char="•"/>
            </a:pPr>
            <a:endParaRPr lang="en-US" sz="1200" dirty="0"/>
          </a:p>
        </p:txBody>
      </p:sp>
    </p:spTree>
    <p:extLst>
      <p:ext uri="{BB962C8B-B14F-4D97-AF65-F5344CB8AC3E}">
        <p14:creationId xmlns:p14="http://schemas.microsoft.com/office/powerpoint/2010/main" val="2292576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51CA8-78C1-4646-8B5B-1C31DA50C218}"/>
              </a:ext>
            </a:extLst>
          </p:cNvPr>
          <p:cNvSpPr>
            <a:spLocks noGrp="1"/>
          </p:cNvSpPr>
          <p:nvPr>
            <p:ph type="title"/>
          </p:nvPr>
        </p:nvSpPr>
        <p:spPr/>
        <p:txBody>
          <a:bodyPr>
            <a:normAutofit/>
          </a:bodyPr>
          <a:lstStyle/>
          <a:p>
            <a:pPr algn="ct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Participating and Co-Creating Intimacy in Client-Therapist Relationships</a:t>
            </a:r>
            <a:endParaRPr lang="en-US" sz="2400" dirty="0"/>
          </a:p>
        </p:txBody>
      </p:sp>
      <p:sp>
        <p:nvSpPr>
          <p:cNvPr id="3" name="Content Placeholder 2">
            <a:extLst>
              <a:ext uri="{FF2B5EF4-FFF2-40B4-BE49-F238E27FC236}">
                <a16:creationId xmlns:a16="http://schemas.microsoft.com/office/drawing/2014/main" id="{ACD44D1F-2A11-417D-9825-D7247AF8592B}"/>
              </a:ext>
            </a:extLst>
          </p:cNvPr>
          <p:cNvSpPr>
            <a:spLocks noGrp="1"/>
          </p:cNvSpPr>
          <p:nvPr>
            <p:ph idx="1"/>
          </p:nvPr>
        </p:nvSpPr>
        <p:spPr/>
        <p:txBody>
          <a:bodyPr/>
          <a:lstStyle/>
          <a:p>
            <a:pPr marL="228600" marR="0">
              <a:lnSpc>
                <a:spcPct val="90000"/>
              </a:lnSpc>
              <a:spcBef>
                <a:spcPts val="0"/>
              </a:spcBef>
              <a:spcAft>
                <a:spcPts val="800"/>
              </a:spcAft>
            </a:pPr>
            <a:endParaRPr lang="en-US" sz="1200" kern="1200" dirty="0">
              <a:solidFill>
                <a:srgbClr val="000000"/>
              </a:solidFill>
              <a:effectLst/>
              <a:latin typeface="Calibri" panose="020F0502020204030204" pitchFamily="34" charset="0"/>
              <a:ea typeface="+mn-ea"/>
              <a:cs typeface="+mn-cs"/>
            </a:endParaRPr>
          </a:p>
          <a:p>
            <a:pPr marL="228600" marR="0">
              <a:lnSpc>
                <a:spcPct val="90000"/>
              </a:lnSpc>
              <a:spcBef>
                <a:spcPts val="0"/>
              </a:spcBef>
              <a:spcAft>
                <a:spcPts val="800"/>
              </a:spcAft>
            </a:pPr>
            <a:endParaRPr lang="en-US" sz="1200" dirty="0">
              <a:solidFill>
                <a:srgbClr val="000000"/>
              </a:solidFill>
              <a:latin typeface="Calibri" panose="020F0502020204030204" pitchFamily="34" charset="0"/>
            </a:endParaRPr>
          </a:p>
          <a:p>
            <a:pPr marL="228600" marR="0">
              <a:lnSpc>
                <a:spcPct val="90000"/>
              </a:lnSpc>
              <a:spcBef>
                <a:spcPts val="0"/>
              </a:spcBef>
              <a:spcAft>
                <a:spcPts val="800"/>
              </a:spcAft>
            </a:pPr>
            <a:endParaRPr lang="en-US" sz="1200" kern="1200" dirty="0">
              <a:solidFill>
                <a:srgbClr val="000000"/>
              </a:solidFill>
              <a:effectLst/>
              <a:latin typeface="Calibri" panose="020F0502020204030204" pitchFamily="34" charset="0"/>
              <a:ea typeface="+mn-ea"/>
              <a:cs typeface="+mn-cs"/>
            </a:endParaRPr>
          </a:p>
          <a:p>
            <a:pPr marL="228600" marR="0">
              <a:lnSpc>
                <a:spcPct val="90000"/>
              </a:lnSpc>
              <a:spcBef>
                <a:spcPts val="0"/>
              </a:spcBef>
              <a:spcAft>
                <a:spcPts val="800"/>
              </a:spcAft>
            </a:pPr>
            <a:endParaRPr lang="en-US" sz="1200" dirty="0">
              <a:solidFill>
                <a:srgbClr val="000000"/>
              </a:solidFill>
              <a:latin typeface="Calibri" panose="020F0502020204030204" pitchFamily="34" charset="0"/>
            </a:endParaRPr>
          </a:p>
          <a:p>
            <a:pPr marL="228600" marR="0">
              <a:lnSpc>
                <a:spcPct val="90000"/>
              </a:lnSpc>
              <a:spcBef>
                <a:spcPts val="0"/>
              </a:spcBef>
              <a:spcAft>
                <a:spcPts val="800"/>
              </a:spcAft>
            </a:pPr>
            <a:endParaRPr lang="en-US" sz="1200" kern="1200" dirty="0">
              <a:solidFill>
                <a:srgbClr val="000000"/>
              </a:solidFill>
              <a:effectLst/>
              <a:latin typeface="Calibri" panose="020F0502020204030204" pitchFamily="34" charset="0"/>
              <a:ea typeface="+mn-ea"/>
              <a:cs typeface="+mn-cs"/>
            </a:endParaRPr>
          </a:p>
          <a:p>
            <a:pPr marL="228600" marR="0">
              <a:lnSpc>
                <a:spcPct val="90000"/>
              </a:lnSpc>
              <a:spcBef>
                <a:spcPts val="0"/>
              </a:spcBef>
              <a:spcAft>
                <a:spcPts val="800"/>
              </a:spcAft>
            </a:pPr>
            <a:endParaRPr lang="en-US" sz="1200" dirty="0">
              <a:solidFill>
                <a:srgbClr val="000000"/>
              </a:solidFill>
              <a:latin typeface="Calibri" panose="020F0502020204030204" pitchFamily="34" charset="0"/>
            </a:endParaRPr>
          </a:p>
          <a:p>
            <a:pPr marL="228600" marR="0">
              <a:lnSpc>
                <a:spcPct val="90000"/>
              </a:lnSpc>
              <a:spcBef>
                <a:spcPts val="0"/>
              </a:spcBef>
              <a:spcAft>
                <a:spcPts val="800"/>
              </a:spcAft>
            </a:pPr>
            <a:endParaRPr lang="en-US" sz="1200" kern="1200" dirty="0">
              <a:solidFill>
                <a:srgbClr val="000000"/>
              </a:solidFill>
              <a:effectLst/>
              <a:latin typeface="Calibri" panose="020F0502020204030204" pitchFamily="34" charset="0"/>
              <a:ea typeface="+mn-ea"/>
              <a:cs typeface="+mn-cs"/>
            </a:endParaRPr>
          </a:p>
          <a:p>
            <a:pPr marL="0" marR="0" indent="0">
              <a:lnSpc>
                <a:spcPct val="90000"/>
              </a:lnSpc>
              <a:spcBef>
                <a:spcPts val="0"/>
              </a:spcBef>
              <a:spcAft>
                <a:spcPts val="800"/>
              </a:spcAft>
              <a:buNone/>
            </a:pPr>
            <a:r>
              <a:rPr lang="en-US" sz="1600" kern="1200" dirty="0">
                <a:solidFill>
                  <a:srgbClr val="000000"/>
                </a:solidFill>
                <a:effectLst/>
                <a:latin typeface="Calibri" panose="020F0502020204030204" pitchFamily="34" charset="0"/>
                <a:ea typeface="+mn-ea"/>
                <a:cs typeface="+mn-cs"/>
              </a:rPr>
              <a:t>Process Ethics: People defining and creating their therapeutic endeavors that leads to transformation. We see &amp; hear people and not labels. We put our prejudices and life experiences aside in lieu of curious listening and being formed and informed.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90000"/>
              </a:lnSpc>
              <a:spcBef>
                <a:spcPts val="0"/>
              </a:spcBef>
              <a:spcAft>
                <a:spcPts val="0"/>
              </a:spcAft>
              <a:buFont typeface="Arial" panose="020B0604020202020204" pitchFamily="34" charset="0"/>
              <a:buChar char="•"/>
              <a:tabLst>
                <a:tab pos="457200" algn="l"/>
              </a:tabLst>
            </a:pPr>
            <a:r>
              <a:rPr lang="en-US" sz="1600" kern="1200" dirty="0">
                <a:solidFill>
                  <a:srgbClr val="000000"/>
                </a:solidFill>
                <a:effectLst/>
                <a:latin typeface="Calibri" panose="020F0502020204030204" pitchFamily="34" charset="0"/>
                <a:ea typeface="+mn-ea"/>
                <a:cs typeface="+mn-cs"/>
              </a:rPr>
              <a:t>Relational Connectedness: An Intimate Partnership of Equality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90000"/>
              </a:lnSpc>
              <a:spcBef>
                <a:spcPts val="0"/>
              </a:spcBef>
              <a:spcAft>
                <a:spcPts val="0"/>
              </a:spcAft>
              <a:buFont typeface="Arial" panose="020B0604020202020204" pitchFamily="34" charset="0"/>
              <a:buChar char="•"/>
              <a:tabLst>
                <a:tab pos="457200" algn="l"/>
              </a:tabLst>
            </a:pPr>
            <a:r>
              <a:rPr lang="en-US" sz="1600" kern="1200" dirty="0">
                <a:solidFill>
                  <a:srgbClr val="000000"/>
                </a:solidFill>
                <a:effectLst/>
                <a:latin typeface="Calibri" panose="020F0502020204030204" pitchFamily="34" charset="0"/>
                <a:ea typeface="+mn-ea"/>
                <a:cs typeface="+mn-cs"/>
              </a:rPr>
              <a:t>Full Presence: Genuine, Honest, &amp; Honored Dialogues &amp; Collaborations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90000"/>
              </a:lnSpc>
              <a:spcBef>
                <a:spcPts val="0"/>
              </a:spcBef>
              <a:spcAft>
                <a:spcPts val="0"/>
              </a:spcAft>
              <a:buFont typeface="Arial" panose="020B0604020202020204" pitchFamily="34" charset="0"/>
              <a:buChar char="•"/>
              <a:tabLst>
                <a:tab pos="457200" algn="l"/>
              </a:tabLst>
            </a:pPr>
            <a:r>
              <a:rPr lang="en-US" sz="1600" kern="1200" dirty="0">
                <a:solidFill>
                  <a:srgbClr val="000000"/>
                </a:solidFill>
                <a:effectLst/>
                <a:latin typeface="Calibri" panose="020F0502020204030204" pitchFamily="34" charset="0"/>
                <a:ea typeface="+mn-ea"/>
                <a:cs typeface="+mn-cs"/>
              </a:rPr>
              <a:t>Sacred Conversations: Relational Connectedness &amp; Full Presence lead to conversations which </a:t>
            </a:r>
            <a:r>
              <a:rPr lang="en-US" sz="1600" dirty="0">
                <a:solidFill>
                  <a:srgbClr val="000000"/>
                </a:solidFill>
                <a:latin typeface="Calibri" panose="020F0502020204030204" pitchFamily="34" charset="0"/>
              </a:rPr>
              <a:t>collectively</a:t>
            </a:r>
            <a:r>
              <a:rPr lang="en-US" sz="1600" kern="1200" dirty="0">
                <a:solidFill>
                  <a:srgbClr val="000000"/>
                </a:solidFill>
                <a:effectLst/>
                <a:latin typeface="Calibri" panose="020F0502020204030204" pitchFamily="34" charset="0"/>
                <a:ea typeface="+mn-ea"/>
                <a:cs typeface="+mn-cs"/>
              </a:rPr>
              <a:t> creates new possibilities and </a:t>
            </a:r>
            <a:r>
              <a:rPr lang="en-US" sz="1600" dirty="0">
                <a:solidFill>
                  <a:srgbClr val="000000"/>
                </a:solidFill>
                <a:latin typeface="Calibri" panose="020F0502020204030204" pitchFamily="34" charset="0"/>
              </a:rPr>
              <a:t>t</a:t>
            </a:r>
            <a:r>
              <a:rPr lang="en-US" sz="1600" kern="1200" dirty="0">
                <a:solidFill>
                  <a:srgbClr val="000000"/>
                </a:solidFill>
                <a:effectLst/>
                <a:latin typeface="Calibri" panose="020F0502020204030204" pitchFamily="34" charset="0"/>
                <a:ea typeface="+mn-ea"/>
                <a:cs typeface="+mn-cs"/>
              </a:rPr>
              <a:t>ransformations. Our clients see themselves as the guides of their services</a:t>
            </a:r>
            <a:r>
              <a:rPr lang="en-US" sz="1600" dirty="0">
                <a:solidFill>
                  <a:srgbClr val="000000"/>
                </a:solidFill>
                <a:latin typeface="Calibri" panose="020F0502020204030204" pitchFamily="34" charset="0"/>
              </a:rPr>
              <a:t>. This dialogical space is</a:t>
            </a:r>
            <a:r>
              <a:rPr lang="en-US" sz="1600" kern="1200" dirty="0">
                <a:solidFill>
                  <a:srgbClr val="000000"/>
                </a:solidFill>
                <a:effectLst/>
                <a:latin typeface="Calibri" panose="020F0502020204030204" pitchFamily="34" charset="0"/>
                <a:ea typeface="+mn-ea"/>
                <a:cs typeface="+mn-cs"/>
              </a:rPr>
              <a:t> self-tailored to the needs of the individual and their community/communities.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90000"/>
              </a:lnSpc>
              <a:spcBef>
                <a:spcPts val="0"/>
              </a:spcBef>
              <a:spcAft>
                <a:spcPts val="0"/>
              </a:spcAft>
              <a:buFont typeface="Arial" panose="020B0604020202020204" pitchFamily="34" charset="0"/>
              <a:buChar char="•"/>
              <a:tabLst>
                <a:tab pos="457200" algn="l"/>
              </a:tabLst>
            </a:pPr>
            <a:r>
              <a:rPr lang="en-US" sz="1600" kern="1200" dirty="0">
                <a:solidFill>
                  <a:srgbClr val="000000"/>
                </a:solidFill>
                <a:effectLst/>
                <a:latin typeface="Calibri" panose="020F0502020204030204" pitchFamily="34" charset="0"/>
                <a:ea typeface="+mn-ea"/>
                <a:cs typeface="+mn-cs"/>
              </a:rPr>
              <a:t>Clients are in charge of their treatment and lives and evolve to what we call Extraordinarily Normal.</a:t>
            </a:r>
          </a:p>
          <a:p>
            <a:pPr marL="342900" marR="0" lvl="0" indent="-342900">
              <a:lnSpc>
                <a:spcPct val="90000"/>
              </a:lnSpc>
              <a:spcBef>
                <a:spcPts val="0"/>
              </a:spcBef>
              <a:spcAft>
                <a:spcPts val="0"/>
              </a:spcAft>
              <a:buFont typeface="Arial" panose="020B0604020202020204" pitchFamily="34" charset="0"/>
              <a:buChar char="•"/>
              <a:tabLst>
                <a:tab pos="457200" algn="l"/>
              </a:tabLs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Shedding the Limits of Severe Mental Illness Narratives.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pic>
        <p:nvPicPr>
          <p:cNvPr id="4" name="Content Placeholder 6">
            <a:extLst>
              <a:ext uri="{FF2B5EF4-FFF2-40B4-BE49-F238E27FC236}">
                <a16:creationId xmlns:a16="http://schemas.microsoft.com/office/drawing/2014/main" id="{11E57822-8AE4-4D6E-A96A-A60BD34A6B9B}"/>
              </a:ext>
            </a:extLst>
          </p:cNvPr>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1" y="1793289"/>
            <a:ext cx="3094608" cy="1635711"/>
          </a:xfrm>
          <a:prstGeom prst="rect">
            <a:avLst/>
          </a:prstGeom>
          <a:noFill/>
          <a:ln>
            <a:noFill/>
          </a:ln>
        </p:spPr>
      </p:pic>
    </p:spTree>
    <p:extLst>
      <p:ext uri="{BB962C8B-B14F-4D97-AF65-F5344CB8AC3E}">
        <p14:creationId xmlns:p14="http://schemas.microsoft.com/office/powerpoint/2010/main" val="1757809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page1image55048624">
            <a:extLst>
              <a:ext uri="{FF2B5EF4-FFF2-40B4-BE49-F238E27FC236}">
                <a16:creationId xmlns:a16="http://schemas.microsoft.com/office/drawing/2014/main" id="{A61ECB00-0E74-F14D-A127-1A87437B8244}"/>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637" r="-4" b="2557"/>
          <a:stretch/>
        </p:blipFill>
        <p:spPr bwMode="auto">
          <a:xfrm>
            <a:off x="809243" y="809244"/>
            <a:ext cx="3017520" cy="5239512"/>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A94970D-11E9-064E-A513-D11F9C016DE7}"/>
              </a:ext>
            </a:extLst>
          </p:cNvPr>
          <p:cNvSpPr txBox="1"/>
          <p:nvPr/>
        </p:nvSpPr>
        <p:spPr>
          <a:xfrm>
            <a:off x="5441726" y="258425"/>
            <a:ext cx="5941031" cy="8125301"/>
          </a:xfrm>
          <a:prstGeom prst="rect">
            <a:avLst/>
          </a:prstGeom>
          <a:noFill/>
        </p:spPr>
        <p:txBody>
          <a:bodyPr wrap="square" rtlCol="0">
            <a:spAutoFit/>
          </a:bodyPr>
          <a:lstStyle/>
          <a:p>
            <a:pPr algn="ctr"/>
            <a:r>
              <a:rPr lang="en-US" b="1" dirty="0"/>
              <a:t>Process Ethics </a:t>
            </a:r>
          </a:p>
          <a:p>
            <a:pPr algn="ctr"/>
            <a:endParaRPr lang="en-US" dirty="0"/>
          </a:p>
          <a:p>
            <a:r>
              <a:rPr lang="en-US" sz="1200" dirty="0"/>
              <a:t>“Ethics, considered from this position, centers on therapeutic endeavors that </a:t>
            </a:r>
            <a:r>
              <a:rPr lang="en-US" sz="1200" i="1" dirty="0"/>
              <a:t>directly </a:t>
            </a:r>
            <a:r>
              <a:rPr lang="en-US" sz="1200" dirty="0"/>
              <a:t>represent clients’ voices and desires for change. Within process ethics, clients are viewed foremost as the experts in what they view as problem and change. The client, as consumer, defines with the therapist what characterizes ethical standards and clinical proficiency” (Swim, 2001, p. 1). </a:t>
            </a:r>
          </a:p>
          <a:p>
            <a:endParaRPr lang="en-US" sz="1200" dirty="0"/>
          </a:p>
          <a:p>
            <a:r>
              <a:rPr lang="en-US" sz="1200" dirty="0"/>
              <a:t>“Ethics as a communal activity invites consideration of the importance of ethics as locally and mutually determined by the people involved—client and therapist—and as specific to those participants and their situations and circumstances. Some situations and circumstances, therefore, might challenge the broader contextual ethics and vice versa” (Anderson, 2001, p. 5). </a:t>
            </a:r>
          </a:p>
          <a:p>
            <a:endParaRPr lang="en-US" sz="1200" dirty="0"/>
          </a:p>
          <a:p>
            <a:r>
              <a:rPr lang="en-US" sz="1200" dirty="0"/>
              <a:t>“As a citizen has the right and duty to participate in the creation and operation of their government, a therapy client has the same right and duty. We must also be ready and willing to deal with the inherent uncertainty, including the possible questioning and transformation of our own certainty ethics” (Anderson, 2001, p. 6). </a:t>
            </a:r>
          </a:p>
          <a:p>
            <a:endParaRPr lang="en-US" sz="1200" dirty="0"/>
          </a:p>
          <a:p>
            <a:r>
              <a:rPr lang="en-US" sz="1200" dirty="0"/>
              <a:t>“Ethical stipulations may have a corrosive effect on the generative forms of relations out of which the very desire for ethics—or the valuing of relationship—is founded. It is at this point that we begin to appreciate the need for forms of relational process that restore and replenish the generative moment…we may call such forms of conversation “process ethics,” relational processes that establish the very condition of ethical consciousness” (</a:t>
            </a:r>
            <a:r>
              <a:rPr lang="en-US" sz="1200" dirty="0" err="1"/>
              <a:t>Gergen</a:t>
            </a:r>
            <a:r>
              <a:rPr lang="en-US" sz="1200" dirty="0"/>
              <a:t>, 2001, p. 9). </a:t>
            </a:r>
          </a:p>
          <a:p>
            <a:endParaRPr lang="en-US" sz="1200" dirty="0"/>
          </a:p>
          <a:p>
            <a:r>
              <a:rPr lang="en-US" sz="1200" dirty="0"/>
              <a:t>“Ethics must not just guide what should and should not be done in therapy (content ethics), but rather be broadened to encompass our deepest intentions, beliefs, and aspirations as they pertain to the therapy relationship (process ethics). This requires that a therapist openly participate with the client in the creation of ideas that are benevolent, immediate, uncensored, and always elevate the wishes and ideas of the client” (Ray &amp; Swim, 1995, as cited in Ray, 2001, p. 26). </a:t>
            </a: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Tree>
    <p:extLst>
      <p:ext uri="{BB962C8B-B14F-4D97-AF65-F5344CB8AC3E}">
        <p14:creationId xmlns:p14="http://schemas.microsoft.com/office/powerpoint/2010/main" val="3045643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5889502-CBFA-3141-BD44-C4E5FF5BF4EE}"/>
              </a:ext>
            </a:extLst>
          </p:cNvPr>
          <p:cNvPicPr>
            <a:picLocks noGrp="1" noChangeAspect="1"/>
          </p:cNvPicPr>
          <p:nvPr>
            <p:ph idx="1"/>
          </p:nvPr>
        </p:nvPicPr>
        <p:blipFill rotWithShape="1">
          <a:blip r:embed="rId3"/>
          <a:srcRect l="19966" r="13775" b="-1"/>
          <a:stretch/>
        </p:blipFill>
        <p:spPr>
          <a:xfrm>
            <a:off x="656844" y="722376"/>
            <a:ext cx="4782312" cy="5413248"/>
          </a:xfrm>
          <a:prstGeom prst="rect">
            <a:avLst/>
          </a:prstGeom>
          <a:effectLst/>
        </p:spPr>
      </p:pic>
      <p:sp>
        <p:nvSpPr>
          <p:cNvPr id="3" name="TextBox 2">
            <a:extLst>
              <a:ext uri="{FF2B5EF4-FFF2-40B4-BE49-F238E27FC236}">
                <a16:creationId xmlns:a16="http://schemas.microsoft.com/office/drawing/2014/main" id="{4A94970D-11E9-064E-A513-D11F9C016DE7}"/>
              </a:ext>
            </a:extLst>
          </p:cNvPr>
          <p:cNvSpPr txBox="1"/>
          <p:nvPr/>
        </p:nvSpPr>
        <p:spPr>
          <a:xfrm>
            <a:off x="6589138" y="300039"/>
            <a:ext cx="4953932" cy="5286374"/>
          </a:xfrm>
          <a:prstGeom prst="rect">
            <a:avLst/>
          </a:prstGeom>
        </p:spPr>
        <p:txBody>
          <a:bodyPr vert="horz" lIns="91440" tIns="45720" rIns="91440" bIns="45720" rtlCol="0">
            <a:normAutofit fontScale="92500" lnSpcReduction="10000"/>
          </a:bodyPr>
          <a:lstStyle/>
          <a:p>
            <a:pPr algn="ctr">
              <a:lnSpc>
                <a:spcPct val="90000"/>
              </a:lnSpc>
              <a:spcAft>
                <a:spcPts val="600"/>
              </a:spcAft>
            </a:pPr>
            <a:endParaRPr lang="en-US" sz="1200" b="1" dirty="0"/>
          </a:p>
          <a:p>
            <a:pPr algn="ctr">
              <a:lnSpc>
                <a:spcPct val="90000"/>
              </a:lnSpc>
              <a:spcAft>
                <a:spcPts val="600"/>
              </a:spcAft>
            </a:pPr>
            <a:r>
              <a:rPr lang="en-US" sz="1200" b="1" dirty="0"/>
              <a:t>Applying Ideas </a:t>
            </a:r>
          </a:p>
          <a:p>
            <a:pPr algn="ctr">
              <a:lnSpc>
                <a:spcPct val="90000"/>
              </a:lnSpc>
              <a:spcAft>
                <a:spcPts val="600"/>
              </a:spcAft>
            </a:pPr>
            <a:endParaRPr lang="en-US" sz="1200" b="1" dirty="0"/>
          </a:p>
          <a:p>
            <a:pPr algn="ctr">
              <a:lnSpc>
                <a:spcPct val="90000"/>
              </a:lnSpc>
              <a:spcAft>
                <a:spcPts val="600"/>
              </a:spcAft>
            </a:pPr>
            <a:r>
              <a:rPr lang="en-US" sz="1200" dirty="0"/>
              <a:t>“I understand ethics as activities that connect one’s self with Others. In these activities, one needs to be aware of how both the Others’ and one’s own dignity and integrity are protected…The Other and I are </a:t>
            </a:r>
            <a:r>
              <a:rPr lang="en-US" sz="1200" i="1" dirty="0"/>
              <a:t>mutually </a:t>
            </a:r>
            <a:r>
              <a:rPr lang="en-US" sz="1200" dirty="0"/>
              <a:t>dependent on each other in communal acceptance” (Andersen, 2001, p. 11). </a:t>
            </a:r>
            <a:endParaRPr lang="en-US" sz="1200" b="1" dirty="0"/>
          </a:p>
          <a:p>
            <a:pPr algn="ctr">
              <a:lnSpc>
                <a:spcPct val="90000"/>
              </a:lnSpc>
              <a:spcAft>
                <a:spcPts val="600"/>
              </a:spcAft>
            </a:pPr>
            <a:endParaRPr lang="en-US" sz="1200" b="1" dirty="0"/>
          </a:p>
          <a:p>
            <a:pPr>
              <a:lnSpc>
                <a:spcPct val="90000"/>
              </a:lnSpc>
              <a:spcAft>
                <a:spcPts val="600"/>
              </a:spcAft>
            </a:pPr>
            <a:r>
              <a:rPr lang="en-US" sz="1200" b="1" dirty="0"/>
              <a:t>Q: </a:t>
            </a:r>
            <a:r>
              <a:rPr lang="en-US" sz="1200" dirty="0"/>
              <a:t>It appears that some of your thoughts on ethics and therapy address the therapist connecting and collaborating with the Other (client) in a way that they communally define ethics together. Your guidelines show how a therapist might consider how to do so. Taking these ideas into deliberation, what are your thoughts on abuse, suicide, and domestic violence? </a:t>
            </a:r>
          </a:p>
          <a:p>
            <a:pPr>
              <a:lnSpc>
                <a:spcPct val="90000"/>
              </a:lnSpc>
              <a:spcAft>
                <a:spcPts val="600"/>
              </a:spcAft>
            </a:pPr>
            <a:endParaRPr lang="en-US" sz="1200" b="1" dirty="0"/>
          </a:p>
          <a:p>
            <a:pPr>
              <a:lnSpc>
                <a:spcPct val="90000"/>
              </a:lnSpc>
              <a:spcAft>
                <a:spcPts val="600"/>
              </a:spcAft>
            </a:pPr>
            <a:r>
              <a:rPr lang="en-US" sz="1200" b="1" dirty="0"/>
              <a:t>A: </a:t>
            </a:r>
            <a:r>
              <a:rPr lang="en-US" sz="1200" dirty="0"/>
              <a:t>Most likely someone would say, “If people only talk about what they would like to discuss, what about abuse, suicide, domestic violence, and so on?” I think there will always be somebody in such a situation that will be ready to talk about those issues in some way or another. So we (client and therapist) start there, talking about the abuse, suicide, or violence of some sort. If we, as therapists, try to talk with the person who acted violently too eagerly or too early, we may contribute to the situation in a negative manner. </a:t>
            </a:r>
          </a:p>
          <a:p>
            <a:pPr>
              <a:lnSpc>
                <a:spcPct val="90000"/>
              </a:lnSpc>
              <a:spcAft>
                <a:spcPts val="600"/>
              </a:spcAft>
            </a:pPr>
            <a:endParaRPr lang="en-US" sz="1200" b="1" dirty="0"/>
          </a:p>
          <a:p>
            <a:pPr>
              <a:lnSpc>
                <a:spcPct val="90000"/>
              </a:lnSpc>
              <a:spcAft>
                <a:spcPts val="600"/>
              </a:spcAft>
            </a:pPr>
            <a:r>
              <a:rPr lang="en-US" sz="1200" b="1" dirty="0"/>
              <a:t>Q: </a:t>
            </a:r>
            <a:r>
              <a:rPr lang="en-US" sz="1200" dirty="0"/>
              <a:t>What ideas do you have as to how we as therapists can talk in these contexts? </a:t>
            </a:r>
          </a:p>
          <a:p>
            <a:pPr>
              <a:lnSpc>
                <a:spcPct val="90000"/>
              </a:lnSpc>
              <a:spcAft>
                <a:spcPts val="600"/>
              </a:spcAft>
            </a:pPr>
            <a:endParaRPr lang="en-US" sz="1200" b="1" dirty="0"/>
          </a:p>
          <a:p>
            <a:pPr>
              <a:lnSpc>
                <a:spcPct val="90000"/>
              </a:lnSpc>
              <a:spcAft>
                <a:spcPts val="600"/>
              </a:spcAft>
            </a:pPr>
            <a:r>
              <a:rPr lang="en-US" sz="1200" b="1" dirty="0"/>
              <a:t>A: </a:t>
            </a:r>
            <a:r>
              <a:rPr lang="en-US" sz="1200" dirty="0"/>
              <a:t>In becoming informed, we have to accept the way that the person is ready to talk. If we disconnect with the person, we may make him or her more dangerous. One day, she or he will hopefully find and develop that part of herself or himself that balances the part that acts in a violent manner. </a:t>
            </a:r>
            <a:endParaRPr lang="en-US" sz="1000" dirty="0"/>
          </a:p>
          <a:p>
            <a:pPr>
              <a:lnSpc>
                <a:spcPct val="90000"/>
              </a:lnSpc>
              <a:spcAft>
                <a:spcPts val="600"/>
              </a:spcAft>
            </a:pPr>
            <a:endParaRPr lang="en-US" sz="1200" b="1" dirty="0"/>
          </a:p>
          <a:p>
            <a:pPr>
              <a:lnSpc>
                <a:spcPct val="90000"/>
              </a:lnSpc>
              <a:spcAft>
                <a:spcPts val="600"/>
              </a:spcAft>
            </a:pPr>
            <a:r>
              <a:rPr lang="en-CA" sz="1200" dirty="0">
                <a:solidFill>
                  <a:schemeClr val="bg1"/>
                </a:solidFill>
              </a:rPr>
              <a:t>Andersen, T. (2001). Ethics before ontology(4), 11-13. </a:t>
            </a:r>
          </a:p>
          <a:p>
            <a:pPr>
              <a:lnSpc>
                <a:spcPct val="90000"/>
              </a:lnSpc>
              <a:spcAft>
                <a:spcPts val="600"/>
              </a:spcAft>
            </a:pPr>
            <a:endParaRPr lang="en-US" sz="1200" b="1" dirty="0"/>
          </a:p>
          <a:p>
            <a:pPr indent="-228600">
              <a:lnSpc>
                <a:spcPct val="90000"/>
              </a:lnSpc>
              <a:spcAft>
                <a:spcPts val="600"/>
              </a:spcAft>
              <a:buFont typeface="Arial" panose="020B0604020202020204" pitchFamily="34" charset="0"/>
              <a:buChar char="•"/>
            </a:pPr>
            <a:endParaRPr lang="en-US" sz="700" dirty="0"/>
          </a:p>
          <a:p>
            <a:pPr indent="-228600">
              <a:lnSpc>
                <a:spcPct val="90000"/>
              </a:lnSpc>
              <a:spcAft>
                <a:spcPts val="600"/>
              </a:spcAft>
              <a:buFont typeface="Arial" panose="020B0604020202020204" pitchFamily="34" charset="0"/>
              <a:buChar char="•"/>
            </a:pPr>
            <a:endParaRPr lang="en-US" sz="700" dirty="0"/>
          </a:p>
          <a:p>
            <a:pPr indent="-228600">
              <a:lnSpc>
                <a:spcPct val="90000"/>
              </a:lnSpc>
              <a:spcAft>
                <a:spcPts val="600"/>
              </a:spcAft>
              <a:buFont typeface="Arial" panose="020B0604020202020204" pitchFamily="34" charset="0"/>
              <a:buChar char="•"/>
            </a:pPr>
            <a:endParaRPr lang="en-US" sz="700" dirty="0"/>
          </a:p>
          <a:p>
            <a:pPr indent="-228600">
              <a:lnSpc>
                <a:spcPct val="90000"/>
              </a:lnSpc>
              <a:spcAft>
                <a:spcPts val="600"/>
              </a:spcAft>
              <a:buFont typeface="Arial" panose="020B0604020202020204" pitchFamily="34" charset="0"/>
              <a:buChar char="•"/>
            </a:pPr>
            <a:endParaRPr lang="en-US" sz="700" dirty="0"/>
          </a:p>
          <a:p>
            <a:pPr indent="-228600">
              <a:lnSpc>
                <a:spcPct val="90000"/>
              </a:lnSpc>
              <a:spcAft>
                <a:spcPts val="600"/>
              </a:spcAft>
              <a:buFont typeface="Arial" panose="020B0604020202020204" pitchFamily="34" charset="0"/>
              <a:buChar char="•"/>
            </a:pPr>
            <a:endParaRPr lang="en-US" sz="700" dirty="0"/>
          </a:p>
          <a:p>
            <a:pPr indent="-228600">
              <a:lnSpc>
                <a:spcPct val="90000"/>
              </a:lnSpc>
              <a:spcAft>
                <a:spcPts val="600"/>
              </a:spcAft>
              <a:buFont typeface="Arial" panose="020B0604020202020204" pitchFamily="34" charset="0"/>
              <a:buChar char="•"/>
            </a:pPr>
            <a:endParaRPr lang="en-US" sz="700" dirty="0"/>
          </a:p>
          <a:p>
            <a:pPr indent="-228600">
              <a:lnSpc>
                <a:spcPct val="90000"/>
              </a:lnSpc>
              <a:spcAft>
                <a:spcPts val="600"/>
              </a:spcAft>
              <a:buFont typeface="Arial" panose="020B0604020202020204" pitchFamily="34" charset="0"/>
              <a:buChar char="•"/>
            </a:pPr>
            <a:endParaRPr lang="en-US" sz="700" dirty="0"/>
          </a:p>
        </p:txBody>
      </p:sp>
      <p:sp>
        <p:nvSpPr>
          <p:cNvPr id="2" name="Rectangle 1">
            <a:extLst>
              <a:ext uri="{FF2B5EF4-FFF2-40B4-BE49-F238E27FC236}">
                <a16:creationId xmlns:a16="http://schemas.microsoft.com/office/drawing/2014/main" id="{CB3910B7-41FE-5242-8600-9D43D1029137}"/>
              </a:ext>
            </a:extLst>
          </p:cNvPr>
          <p:cNvSpPr/>
          <p:nvPr/>
        </p:nvSpPr>
        <p:spPr>
          <a:xfrm>
            <a:off x="6409929" y="5741518"/>
            <a:ext cx="5312350" cy="557076"/>
          </a:xfrm>
          <a:prstGeom prst="rect">
            <a:avLst/>
          </a:prstGeom>
        </p:spPr>
        <p:txBody>
          <a:bodyPr wrap="square">
            <a:spAutoFit/>
          </a:bodyPr>
          <a:lstStyle/>
          <a:p>
            <a:pPr algn="ctr">
              <a:lnSpc>
                <a:spcPct val="90000"/>
              </a:lnSpc>
              <a:spcAft>
                <a:spcPts val="600"/>
              </a:spcAft>
            </a:pPr>
            <a:endParaRPr lang="en-US" dirty="0"/>
          </a:p>
          <a:p>
            <a:pPr algn="ctr">
              <a:lnSpc>
                <a:spcPct val="90000"/>
              </a:lnSpc>
              <a:spcAft>
                <a:spcPts val="600"/>
              </a:spcAft>
            </a:pPr>
            <a:r>
              <a:rPr lang="en-US" sz="1000" dirty="0"/>
              <a:t>Andersen, T. (2001). Ethics before ontology. Journal of Systemic Therapies, (20)4, 11-13. </a:t>
            </a:r>
          </a:p>
        </p:txBody>
      </p:sp>
    </p:spTree>
    <p:extLst>
      <p:ext uri="{BB962C8B-B14F-4D97-AF65-F5344CB8AC3E}">
        <p14:creationId xmlns:p14="http://schemas.microsoft.com/office/powerpoint/2010/main" val="20439534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391</TotalTime>
  <Words>7399</Words>
  <Application>Microsoft Macintosh PowerPoint</Application>
  <PresentationFormat>Widescreen</PresentationFormat>
  <Paragraphs>268</Paragraphs>
  <Slides>29</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Arial Unicode MS</vt:lpstr>
      <vt:lpstr>Arial</vt:lpstr>
      <vt:lpstr>Calibri</vt:lpstr>
      <vt:lpstr>Calibri Light</vt:lpstr>
      <vt:lpstr>New</vt:lpstr>
      <vt:lpstr>Noto Sans Symbols</vt:lpstr>
      <vt:lpstr>Roboto</vt:lpstr>
      <vt:lpstr>Symbol</vt:lpstr>
      <vt:lpstr>Times</vt:lpstr>
      <vt:lpstr>Times New Roman</vt:lpstr>
      <vt:lpstr>Office Theme</vt:lpstr>
      <vt:lpstr>NowISeeAPerson www.nowiseeaperson.com</vt:lpstr>
      <vt:lpstr>Revisiting Process Ethics: Participating and Co-Creating Intimacy in Client-Therapist Relationships…An Introduction and Look after Twenty Years </vt:lpstr>
      <vt:lpstr>People (psychologist/therapist, etc.) need to realize that everybody is human and nobody is better than the next...some may be a little more confused...some may be stressed, some may need guidance. Some may be overwhelmed at times and some people just simply need to verbalize to somebody who has time to listen and who cares. When I was suicidal and doing drugs I never felt I had to hide these from you and I didn’t fear you would label me like my school counselor. That counselor scared me. I just wanted to change and quit hurting. (Transcript from a client on process ethics, Swim, 2003, p. 4).  </vt:lpstr>
      <vt:lpstr>Re-visiting Process Ethics</vt:lpstr>
      <vt:lpstr>Revisiting Process Ethics: Participating and Co-Creating Intimacy in Client-Therapist Relationships </vt:lpstr>
      <vt:lpstr>PowerPoint Presentation</vt:lpstr>
      <vt:lpstr>Participating and Co-Creating Intimacy in Client-Therapist Relationships</vt:lpstr>
      <vt:lpstr>PowerPoint Presentation</vt:lpstr>
      <vt:lpstr>PowerPoint Presentation</vt:lpstr>
      <vt:lpstr>Now I See A Person Institute </vt:lpstr>
      <vt:lpstr>NISAPI Research: Co-Creating Intimacy </vt:lpstr>
      <vt:lpstr>NISAPI Research: Process Ethics-An Art of Being Formed and Informed by Clients</vt:lpstr>
      <vt:lpstr>Process Ethics: Informed by Clients 2017</vt:lpstr>
      <vt:lpstr>In 2021 We Were Pleased to Participate in Three Articles of How the Process Ethics within Collaborative Dialogical Practices of Community Engagement: A Collaborative Recovery Model Leads to Continued 98% Change Either via Zoom or at the Ranch </vt:lpstr>
      <vt:lpstr>Educational Narratives of 2021</vt:lpstr>
      <vt:lpstr>Narratives of Healing Journeys </vt:lpstr>
      <vt:lpstr>Before NISAPI: This family summed up their experience this way   </vt:lpstr>
      <vt:lpstr>After NISAPI:  Themes that arose during the interview about their experiences with NISAPI.  </vt:lpstr>
      <vt:lpstr>Now I See A Person Common Research Themes </vt:lpstr>
      <vt:lpstr>Oppression and coercion to be heard and seen, and to survive being treated </vt:lpstr>
      <vt:lpstr>Fighting to be Seen as A Person</vt:lpstr>
      <vt:lpstr>Research Links</vt:lpstr>
      <vt:lpstr>Revisiting Process Ethics: Participating and Co-Creating Intimacy in Client-Therapist Relationships</vt:lpstr>
      <vt:lpstr>Now I See A Person Reading List</vt:lpstr>
      <vt:lpstr>Now I See A Person Reading List</vt:lpstr>
      <vt:lpstr>Now I See A Person Reading List</vt:lpstr>
      <vt:lpstr>Now I See A Person Reading List</vt:lpstr>
      <vt:lpstr>Now I See A Person Reading List</vt:lpstr>
      <vt:lpstr>Now I See A Person Reading List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Revisiting Process Ethics: Participating and Co-Creating Intimacy in Client-Therapist Relationships</dc:title>
  <dc:creator>Ultrabook</dc:creator>
  <cp:lastModifiedBy>Megan Kadler</cp:lastModifiedBy>
  <cp:revision>36</cp:revision>
  <dcterms:created xsi:type="dcterms:W3CDTF">2021-06-20T00:15:59Z</dcterms:created>
  <dcterms:modified xsi:type="dcterms:W3CDTF">2024-04-07T06:12:49Z</dcterms:modified>
</cp:coreProperties>
</file>